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99" r:id="rId2"/>
    <p:sldId id="292" r:id="rId3"/>
    <p:sldId id="400" r:id="rId4"/>
    <p:sldId id="541" r:id="rId5"/>
    <p:sldId id="557" r:id="rId6"/>
    <p:sldId id="558" r:id="rId7"/>
    <p:sldId id="559" r:id="rId8"/>
    <p:sldId id="560" r:id="rId9"/>
    <p:sldId id="562" r:id="rId10"/>
    <p:sldId id="564" r:id="rId11"/>
    <p:sldId id="546" r:id="rId12"/>
    <p:sldId id="563" r:id="rId13"/>
    <p:sldId id="567" r:id="rId14"/>
    <p:sldId id="550" r:id="rId15"/>
    <p:sldId id="565" r:id="rId16"/>
    <p:sldId id="566" r:id="rId17"/>
    <p:sldId id="54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indal" initials="d" lastIdx="14" clrIdx="0"/>
  <p:cmAuthor id="1" name="aditijai"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8" autoAdjust="0"/>
    <p:restoredTop sz="95540" autoAdjust="0"/>
  </p:normalViewPr>
  <p:slideViewPr>
    <p:cSldViewPr>
      <p:cViewPr varScale="1">
        <p:scale>
          <a:sx n="87" d="100"/>
          <a:sy n="87" d="100"/>
        </p:scale>
        <p:origin x="1410" y="78"/>
      </p:cViewPr>
      <p:guideLst>
        <p:guide orient="horz" pos="2160"/>
        <p:guide pos="2880"/>
      </p:guideLst>
    </p:cSldViewPr>
  </p:slideViewPr>
  <p:outlineViewPr>
    <p:cViewPr>
      <p:scale>
        <a:sx n="33" d="100"/>
        <a:sy n="33" d="100"/>
      </p:scale>
      <p:origin x="0" y="6300"/>
    </p:cViewPr>
  </p:outlineViewPr>
  <p:notesTextViewPr>
    <p:cViewPr>
      <p:scale>
        <a:sx n="1" d="1"/>
        <a:sy n="1" d="1"/>
      </p:scale>
      <p:origin x="0" y="0"/>
    </p:cViewPr>
  </p:notesTextViewPr>
  <p:sorterViewPr>
    <p:cViewPr>
      <p:scale>
        <a:sx n="70" d="100"/>
        <a:sy n="70" d="100"/>
      </p:scale>
      <p:origin x="0" y="0"/>
    </p:cViewPr>
  </p:sorterViewPr>
  <p:notesViewPr>
    <p:cSldViewPr>
      <p:cViewPr>
        <p:scale>
          <a:sx n="130" d="100"/>
          <a:sy n="130" d="100"/>
        </p:scale>
        <p:origin x="-198" y="8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7855B3-5665-4835-8173-ED71D99EFB9A}" type="datetimeFigureOut">
              <a:rPr lang="en-US"/>
              <a:pPr>
                <a:defRPr/>
              </a:pPr>
              <a:t>3/6/2018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00F71F-0027-4951-B536-73704F61E4F8}" type="slidenum">
              <a:rPr lang="en-US"/>
              <a:pPr>
                <a:defRPr/>
              </a:pPr>
              <a:t>‹#›</a:t>
            </a:fld>
            <a:endParaRPr lang="en-US" dirty="0"/>
          </a:p>
        </p:txBody>
      </p:sp>
    </p:spTree>
    <p:extLst>
      <p:ext uri="{BB962C8B-B14F-4D97-AF65-F5344CB8AC3E}">
        <p14:creationId xmlns:p14="http://schemas.microsoft.com/office/powerpoint/2010/main" val="421044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52C4B0AE-4FF9-4EAB-82C9-2E2E3977EFEA}" type="slidenum">
              <a:rPr lang="en-US" altLang="en-US" smtClean="0">
                <a:solidFill>
                  <a:srgbClr val="000000"/>
                </a:solidFill>
              </a:rPr>
              <a:pPr/>
              <a:t>1</a:t>
            </a:fld>
            <a:endParaRPr lang="en-US" altLang="en-US" dirty="0" smtClean="0">
              <a:solidFill>
                <a:srgbClr val="000000"/>
              </a:solidFill>
            </a:endParaRPr>
          </a:p>
        </p:txBody>
      </p:sp>
    </p:spTree>
    <p:extLst>
      <p:ext uri="{BB962C8B-B14F-4D97-AF65-F5344CB8AC3E}">
        <p14:creationId xmlns:p14="http://schemas.microsoft.com/office/powerpoint/2010/main" val="1409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dirty="0" smtClean="0"/>
          </a:p>
        </p:txBody>
      </p:sp>
    </p:spTree>
    <p:extLst>
      <p:ext uri="{BB962C8B-B14F-4D97-AF65-F5344CB8AC3E}">
        <p14:creationId xmlns:p14="http://schemas.microsoft.com/office/powerpoint/2010/main" val="20285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dirty="0" smtClean="0"/>
          </a:p>
        </p:txBody>
      </p:sp>
    </p:spTree>
    <p:extLst>
      <p:ext uri="{BB962C8B-B14F-4D97-AF65-F5344CB8AC3E}">
        <p14:creationId xmlns:p14="http://schemas.microsoft.com/office/powerpoint/2010/main" val="29723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S PGothic" pitchFamily="34" charset="-128"/>
                <a:cs typeface="+mn-cs"/>
              </a:rPr>
              <a:t>Connection Mini Web Inbox is a player that allows user to play the voice messages over computer or mobile devices/tablets. With Connection Mini Web Inbox, user can play, reply, reply all, forward, or delete the voice messages using a phone or a computer. To access the Mini Web Inbox, you must click the links as displayed in the email notification</a:t>
            </a:r>
            <a:endParaRPr lang="en-IN"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4</a:t>
            </a:fld>
            <a:endParaRPr lang="en-US" dirty="0"/>
          </a:p>
        </p:txBody>
      </p:sp>
    </p:spTree>
    <p:extLst>
      <p:ext uri="{BB962C8B-B14F-4D97-AF65-F5344CB8AC3E}">
        <p14:creationId xmlns:p14="http://schemas.microsoft.com/office/powerpoint/2010/main" val="283659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5</a:t>
            </a:fld>
            <a:endParaRPr lang="en-US" dirty="0"/>
          </a:p>
        </p:txBody>
      </p:sp>
    </p:spTree>
    <p:extLst>
      <p:ext uri="{BB962C8B-B14F-4D97-AF65-F5344CB8AC3E}">
        <p14:creationId xmlns:p14="http://schemas.microsoft.com/office/powerpoint/2010/main" val="243725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Note:</a:t>
            </a:r>
            <a:r>
              <a:rPr lang="en-IN" baseline="0" dirty="0" smtClean="0"/>
              <a:t> Although these changes persist but exceptionally the Brand logo on the top left corner is customizable </a:t>
            </a:r>
            <a:endParaRPr lang="en-IN"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6</a:t>
            </a:fld>
            <a:endParaRPr lang="en-US" dirty="0"/>
          </a:p>
        </p:txBody>
      </p:sp>
    </p:spTree>
    <p:extLst>
      <p:ext uri="{BB962C8B-B14F-4D97-AF65-F5344CB8AC3E}">
        <p14:creationId xmlns:p14="http://schemas.microsoft.com/office/powerpoint/2010/main" val="219494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7</a:t>
            </a:fld>
            <a:endParaRPr lang="en-US" dirty="0"/>
          </a:p>
        </p:txBody>
      </p:sp>
    </p:spTree>
    <p:extLst>
      <p:ext uri="{BB962C8B-B14F-4D97-AF65-F5344CB8AC3E}">
        <p14:creationId xmlns:p14="http://schemas.microsoft.com/office/powerpoint/2010/main" val="168325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8</a:t>
            </a:fld>
            <a:endParaRPr lang="en-US" dirty="0"/>
          </a:p>
        </p:txBody>
      </p:sp>
    </p:spTree>
    <p:extLst>
      <p:ext uri="{BB962C8B-B14F-4D97-AF65-F5344CB8AC3E}">
        <p14:creationId xmlns:p14="http://schemas.microsoft.com/office/powerpoint/2010/main" val="162360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381399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4354501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116307053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6618175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8201759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68693047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54885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5099776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093088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407459220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76700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9759697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a:spLocks noChangeArrowheads="1"/>
          </p:cNvSpPr>
          <p:nvPr userDrawn="1"/>
        </p:nvSpPr>
        <p:spPr bwMode="auto">
          <a:xfrm>
            <a:off x="1892300" y="4794250"/>
            <a:ext cx="5346700" cy="996950"/>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mn-lt"/>
              <a:ea typeface="+mn-ea"/>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50572495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675340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9755228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98664879"/>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4667887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55562880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68580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dirty="0" smtClean="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69608920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90734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Tree>
    <p:extLst>
      <p:ext uri="{BB962C8B-B14F-4D97-AF65-F5344CB8AC3E}">
        <p14:creationId xmlns:p14="http://schemas.microsoft.com/office/powerpoint/2010/main" val="10740122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6646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3692453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Tree>
    <p:extLst>
      <p:ext uri="{BB962C8B-B14F-4D97-AF65-F5344CB8AC3E}">
        <p14:creationId xmlns:p14="http://schemas.microsoft.com/office/powerpoint/2010/main" val="2648833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724866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283783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1F3F5E-3233-44C2-830D-07CCDF68C414}" type="datetimeFigureOut">
              <a:rPr lang="en-US"/>
              <a:pPr>
                <a:defRPr/>
              </a:pPr>
              <a:t>3/6/2018</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24CA62-9439-4062-9683-F5C470988E2D}" type="slidenum">
              <a:rPr lang="en-US"/>
              <a:pPr>
                <a:defRPr/>
              </a:pPr>
              <a:t>‹#›</a:t>
            </a:fld>
            <a:endParaRPr lang="en-US" dirty="0"/>
          </a:p>
        </p:txBody>
      </p:sp>
    </p:spTree>
    <p:extLst>
      <p:ext uri="{BB962C8B-B14F-4D97-AF65-F5344CB8AC3E}">
        <p14:creationId xmlns:p14="http://schemas.microsoft.com/office/powerpoint/2010/main" val="212725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33198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2683414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978373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59343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848009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endParaRPr lang="en-US" altLang="en-US" sz="600" dirty="0" smtClean="0">
              <a:solidFill>
                <a:srgbClr val="C0C0C0"/>
              </a:solidFill>
            </a:endParaRP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pic>
        <p:nvPicPr>
          <p:cNvPr id="1031" name="Picture 7" descr="bottom bar.jpg"/>
          <p:cNvPicPr>
            <a:picLocks noChangeAspect="1"/>
          </p:cNvPicPr>
          <p:nvPr/>
        </p:nvPicPr>
        <p:blipFill>
          <a:blip r:embed="rId37">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75" r:id="rId7"/>
    <p:sldLayoutId id="2147488776" r:id="rId8"/>
    <p:sldLayoutId id="2147488792" r:id="rId9"/>
    <p:sldLayoutId id="2147488777" r:id="rId10"/>
    <p:sldLayoutId id="2147488778" r:id="rId11"/>
    <p:sldLayoutId id="2147488779" r:id="rId12"/>
    <p:sldLayoutId id="2147488780" r:id="rId13"/>
    <p:sldLayoutId id="2147488781" r:id="rId14"/>
    <p:sldLayoutId id="2147488782" r:id="rId15"/>
    <p:sldLayoutId id="2147488793" r:id="rId16"/>
    <p:sldLayoutId id="2147488794" r:id="rId17"/>
    <p:sldLayoutId id="2147488783" r:id="rId18"/>
    <p:sldLayoutId id="2147488795" r:id="rId19"/>
    <p:sldLayoutId id="2147488796" r:id="rId20"/>
    <p:sldLayoutId id="2147488797" r:id="rId21"/>
    <p:sldLayoutId id="2147488798" r:id="rId22"/>
    <p:sldLayoutId id="2147488799" r:id="rId23"/>
    <p:sldLayoutId id="2147488800" r:id="rId24"/>
    <p:sldLayoutId id="2147488801" r:id="rId25"/>
    <p:sldLayoutId id="2147488784" r:id="rId26"/>
    <p:sldLayoutId id="2147488802" r:id="rId27"/>
    <p:sldLayoutId id="2147488803" r:id="rId28"/>
    <p:sldLayoutId id="2147488804" r:id="rId29"/>
    <p:sldLayoutId id="2147488805" r:id="rId30"/>
    <p:sldLayoutId id="2147488806" r:id="rId31"/>
    <p:sldLayoutId id="2147488807" r:id="rId32"/>
    <p:sldLayoutId id="2147488808" r:id="rId33"/>
    <p:sldLayoutId id="2147488809" r:id="rId34"/>
    <p:sldLayoutId id="2147488822"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S PGothic" pitchFamily="34"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S PGothic" pitchFamily="34"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S PGothic" pitchFamily="34"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hyperlink" Target="http://branding.zip/" TargetMode="Externa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sco.com/c/en/us/td/docs/voice_ip_comm/connection/12x/os_administration/b_12xcucosagx.html" TargetMode="External"/><Relationship Id="rId2" Type="http://schemas.openxmlformats.org/officeDocument/2006/relationships/hyperlink" Target="https://www.cisco.com/c/en/us/td/docs/voice_ip_comm/connection/12x/administration/guide/b_12xcucsag.html" TargetMode="External"/><Relationship Id="rId1" Type="http://schemas.openxmlformats.org/officeDocument/2006/relationships/slideLayout" Target="../slideLayouts/slideLayout34.xml"/><Relationship Id="rId4" Type="http://schemas.openxmlformats.org/officeDocument/2006/relationships/hyperlink" Target="https://ccbu-wiki.cisco.com/pages/viewpage.action?pageId=12874933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5"/>
          <p:cNvSpPr>
            <a:spLocks noGrp="1"/>
          </p:cNvSpPr>
          <p:nvPr>
            <p:ph type="subTitle" idx="1"/>
          </p:nvPr>
        </p:nvSpPr>
        <p:spPr/>
        <p:txBody>
          <a:bodyPr/>
          <a:lstStyle/>
          <a:p>
            <a:pPr eaLnBrk="1" hangingPunct="1"/>
            <a:endParaRPr altLang="en-US" dirty="0" smtClean="0">
              <a:ea typeface="MS PGothic" pitchFamily="34" charset="-128"/>
            </a:endParaRPr>
          </a:p>
          <a:p>
            <a:pPr eaLnBrk="1" hangingPunct="1"/>
            <a:r>
              <a:rPr altLang="en-US" dirty="0" smtClean="0">
                <a:ea typeface="MS PGothic" pitchFamily="34" charset="-128"/>
              </a:rPr>
              <a:t/>
            </a:r>
            <a:br>
              <a:rPr altLang="en-US" dirty="0" smtClean="0">
                <a:ea typeface="MS PGothic" pitchFamily="34" charset="-128"/>
              </a:rPr>
            </a:br>
            <a:endParaRPr altLang="en-US" dirty="0" smtClean="0">
              <a:ea typeface="MS PGothic" pitchFamily="34" charset="-128"/>
            </a:endParaRPr>
          </a:p>
        </p:txBody>
      </p:sp>
      <p:sp>
        <p:nvSpPr>
          <p:cNvPr id="26627" name="Text Placeholder 4"/>
          <p:cNvSpPr>
            <a:spLocks noGrp="1"/>
          </p:cNvSpPr>
          <p:nvPr>
            <p:ph type="body" sz="quarter" idx="10"/>
          </p:nvPr>
        </p:nvSpPr>
        <p:spPr>
          <a:xfrm>
            <a:off x="381000" y="5483225"/>
            <a:ext cx="8112125" cy="460375"/>
          </a:xfrm>
        </p:spPr>
        <p:txBody>
          <a:bodyPr>
            <a:normAutofit/>
          </a:bodyPr>
          <a:lstStyle/>
          <a:p>
            <a:pPr eaLnBrk="1" hangingPunct="1"/>
            <a:r>
              <a:rPr lang="en-US" altLang="en-US" sz="2000" dirty="0" smtClean="0"/>
              <a:t>February 2018 </a:t>
            </a:r>
            <a:endParaRPr lang="en-US" altLang="en-US" sz="2000" dirty="0"/>
          </a:p>
          <a:p>
            <a:pPr eaLnBrk="1" hangingPunct="1"/>
            <a:endParaRPr altLang="en-US" dirty="0" smtClean="0">
              <a:ea typeface="MS PGothic" pitchFamily="34" charset="-128"/>
            </a:endParaRPr>
          </a:p>
        </p:txBody>
      </p:sp>
      <p:sp>
        <p:nvSpPr>
          <p:cNvPr id="26628" name="Rectangle 3"/>
          <p:cNvSpPr txBox="1">
            <a:spLocks/>
          </p:cNvSpPr>
          <p:nvPr/>
        </p:nvSpPr>
        <p:spPr bwMode="auto">
          <a:xfrm>
            <a:off x="0" y="1828800"/>
            <a:ext cx="9144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eaLnBrk="0" hangingPunct="0">
              <a:lnSpc>
                <a:spcPct val="90000"/>
              </a:lnSpc>
            </a:pPr>
            <a:r>
              <a:rPr lang="en-IN" sz="4000" b="1" dirty="0"/>
              <a:t>Branding Customizations in Unity </a:t>
            </a:r>
            <a:r>
              <a:rPr lang="en-IN" sz="4000" b="1" dirty="0" smtClean="0"/>
              <a:t>Connection </a:t>
            </a:r>
            <a:endParaRPr lang="en-US" altLang="en-US" sz="40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914400"/>
          </a:xfrm>
        </p:spPr>
        <p:txBody>
          <a:bodyPr/>
          <a:lstStyle/>
          <a:p>
            <a:r>
              <a:rPr lang="en-US" dirty="0"/>
              <a:t>Properties File Content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To enable branding first we need to create a pre-defined folder structure with specified files and club it into a zip file namely,  “</a:t>
            </a:r>
            <a:r>
              <a:rPr lang="en-US" i="1" dirty="0" smtClean="0"/>
              <a:t>branding.zip</a:t>
            </a:r>
            <a:r>
              <a:rPr lang="en-US" dirty="0" smtClean="0"/>
              <a:t>”</a:t>
            </a:r>
          </a:p>
          <a:p>
            <a:pPr lvl="1" indent="0"/>
            <a:endParaRPr lang="en-US" dirty="0"/>
          </a:p>
        </p:txBody>
      </p:sp>
      <p:pic>
        <p:nvPicPr>
          <p:cNvPr id="4" name="Picture 3"/>
          <p:cNvPicPr>
            <a:picLocks noChangeAspect="1"/>
          </p:cNvPicPr>
          <p:nvPr/>
        </p:nvPicPr>
        <p:blipFill>
          <a:blip r:embed="rId2"/>
          <a:stretch>
            <a:fillRect/>
          </a:stretch>
        </p:blipFill>
        <p:spPr>
          <a:xfrm>
            <a:off x="1371600" y="2115641"/>
            <a:ext cx="6119813" cy="4186237"/>
          </a:xfrm>
          <a:prstGeom prst="rect">
            <a:avLst/>
          </a:prstGeom>
        </p:spPr>
      </p:pic>
      <p:sp>
        <p:nvSpPr>
          <p:cNvPr id="9" name="Left Arrow 8"/>
          <p:cNvSpPr/>
          <p:nvPr/>
        </p:nvSpPr>
        <p:spPr>
          <a:xfrm>
            <a:off x="5105400" y="2895600"/>
            <a:ext cx="762000" cy="152400"/>
          </a:xfrm>
          <a:prstGeom prst="lef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p:txBody>
      </p:sp>
      <p:sp>
        <p:nvSpPr>
          <p:cNvPr id="10" name="TextBox 9"/>
          <p:cNvSpPr txBox="1"/>
          <p:nvPr/>
        </p:nvSpPr>
        <p:spPr>
          <a:xfrm>
            <a:off x="5869236" y="2802523"/>
            <a:ext cx="353292" cy="338554"/>
          </a:xfrm>
          <a:prstGeom prst="rect">
            <a:avLst/>
          </a:prstGeom>
          <a:noFill/>
        </p:spPr>
        <p:txBody>
          <a:bodyPr wrap="square" rtlCol="0">
            <a:spAutoFit/>
          </a:bodyPr>
          <a:lstStyle/>
          <a:p>
            <a:r>
              <a:rPr lang="en-US" sz="1600" b="1" dirty="0" smtClean="0"/>
              <a:t>2</a:t>
            </a:r>
            <a:endParaRPr lang="en-US" sz="1600" b="1" dirty="0"/>
          </a:p>
        </p:txBody>
      </p:sp>
    </p:spTree>
    <p:extLst>
      <p:ext uri="{BB962C8B-B14F-4D97-AF65-F5344CB8AC3E}">
        <p14:creationId xmlns:p14="http://schemas.microsoft.com/office/powerpoint/2010/main" val="222080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768283"/>
              </p:ext>
            </p:extLst>
          </p:nvPr>
        </p:nvGraphicFramePr>
        <p:xfrm>
          <a:off x="358775" y="304801"/>
          <a:ext cx="8328025" cy="6100483"/>
        </p:xfrm>
        <a:graphic>
          <a:graphicData uri="http://schemas.openxmlformats.org/drawingml/2006/table">
            <a:tbl>
              <a:tblPr firstRow="1" bandRow="1">
                <a:tableStyleId>{00A15C55-8517-42AA-B614-E9B94910E393}</a:tableStyleId>
              </a:tblPr>
              <a:tblGrid>
                <a:gridCol w="1127055">
                  <a:extLst>
                    <a:ext uri="{9D8B030D-6E8A-4147-A177-3AD203B41FA5}">
                      <a16:colId xmlns:a16="http://schemas.microsoft.com/office/drawing/2014/main" val="20000"/>
                    </a:ext>
                  </a:extLst>
                </a:gridCol>
                <a:gridCol w="3004485">
                  <a:extLst>
                    <a:ext uri="{9D8B030D-6E8A-4147-A177-3AD203B41FA5}">
                      <a16:colId xmlns:a16="http://schemas.microsoft.com/office/drawing/2014/main" val="20001"/>
                    </a:ext>
                  </a:extLst>
                </a:gridCol>
                <a:gridCol w="4196485">
                  <a:extLst>
                    <a:ext uri="{9D8B030D-6E8A-4147-A177-3AD203B41FA5}">
                      <a16:colId xmlns:a16="http://schemas.microsoft.com/office/drawing/2014/main" val="20002"/>
                    </a:ext>
                  </a:extLst>
                </a:gridCol>
              </a:tblGrid>
              <a:tr h="393711">
                <a:tc>
                  <a:txBody>
                    <a:bodyPr/>
                    <a:lstStyle/>
                    <a:p>
                      <a:pPr algn="ctr"/>
                      <a:r>
                        <a:rPr lang="en-US" dirty="0" smtClean="0"/>
                        <a:t>Item</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Branding Edits</a:t>
                      </a:r>
                      <a:endParaRPr lang="en-US" dirty="0"/>
                    </a:p>
                  </a:txBody>
                  <a:tcPr/>
                </a:tc>
                <a:extLst>
                  <a:ext uri="{0D108BD9-81ED-4DB2-BD59-A6C34878D82A}">
                    <a16:rowId xmlns:a16="http://schemas.microsoft.com/office/drawing/2014/main" val="10000"/>
                  </a:ext>
                </a:extLst>
              </a:tr>
              <a:tr h="597702">
                <a:tc>
                  <a:txBody>
                    <a:bodyPr/>
                    <a:lstStyle/>
                    <a:p>
                      <a:r>
                        <a:rPr lang="en-US" sz="1600" dirty="0" smtClean="0"/>
                        <a:t>1</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Company Logo</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ciscoLogo12pxMargin.gif</a:t>
                      </a:r>
                    </a:p>
                    <a:p>
                      <a:r>
                        <a:rPr lang="en-US" sz="1600" b="0" i="0" u="none" strike="noStrike" kern="1200" baseline="0" dirty="0" smtClean="0">
                          <a:solidFill>
                            <a:schemeClr val="dk1"/>
                          </a:solidFill>
                          <a:latin typeface="+mn-lt"/>
                          <a:ea typeface="+mn-ea"/>
                          <a:cs typeface="+mn-cs"/>
                        </a:rPr>
                        <a:t>(44*44 pixels)</a:t>
                      </a:r>
                      <a:endParaRPr lang="en-US" sz="1600" dirty="0"/>
                    </a:p>
                  </a:txBody>
                  <a:tcPr/>
                </a:tc>
                <a:extLst>
                  <a:ext uri="{0D108BD9-81ED-4DB2-BD59-A6C34878D82A}">
                    <a16:rowId xmlns:a16="http://schemas.microsoft.com/office/drawing/2014/main" val="10001"/>
                  </a:ext>
                </a:extLst>
              </a:tr>
              <a:tr h="346038">
                <a:tc>
                  <a:txBody>
                    <a:bodyPr/>
                    <a:lstStyle/>
                    <a:p>
                      <a:r>
                        <a:rPr lang="en-US" sz="1600" dirty="0" smtClean="0"/>
                        <a:t>2</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Header font color</a:t>
                      </a:r>
                      <a:endParaRPr lang="en-US" sz="1600" dirty="0"/>
                    </a:p>
                  </a:txBody>
                  <a:tcPr/>
                </a:tc>
                <a:tc>
                  <a:txBody>
                    <a:bodyPr/>
                    <a:lstStyle/>
                    <a:p>
                      <a:r>
                        <a:rPr lang="en-US" sz="1600" b="0" i="0" u="none" strike="noStrike" kern="1200" baseline="0" dirty="0" err="1" smtClean="0">
                          <a:solidFill>
                            <a:schemeClr val="dk1"/>
                          </a:solidFill>
                          <a:latin typeface="+mn-lt"/>
                          <a:ea typeface="+mn-ea"/>
                          <a:cs typeface="+mn-cs"/>
                        </a:rPr>
                        <a:t>heading.heading.color</a:t>
                      </a:r>
                      <a:endParaRPr lang="en-US" sz="1600" dirty="0"/>
                    </a:p>
                  </a:txBody>
                  <a:tcPr/>
                </a:tc>
                <a:extLst>
                  <a:ext uri="{0D108BD9-81ED-4DB2-BD59-A6C34878D82A}">
                    <a16:rowId xmlns:a16="http://schemas.microsoft.com/office/drawing/2014/main" val="10002"/>
                  </a:ext>
                </a:extLst>
              </a:tr>
              <a:tr h="346038">
                <a:tc>
                  <a:txBody>
                    <a:bodyPr/>
                    <a:lstStyle/>
                    <a:p>
                      <a:r>
                        <a:rPr lang="en-US" sz="1600" dirty="0" smtClean="0"/>
                        <a:t>3</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Header Background</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brandingHeader.gif (652*1 pixel</a:t>
                      </a:r>
                      <a:r>
                        <a:rPr lang="en-US" sz="1600" b="0" i="0" u="none" strike="noStrike" kern="1200" baseline="0" dirty="0" smtClean="0">
                          <a:solidFill>
                            <a:schemeClr val="dk1"/>
                          </a:solidFill>
                          <a:latin typeface="+mn-lt"/>
                          <a:ea typeface="+mn-ea"/>
                          <a:cs typeface="+mn-cs"/>
                        </a:rPr>
                        <a:t>) or set of six images (shown in folder structure)</a:t>
                      </a:r>
                      <a:endParaRPr lang="en-US"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3"/>
                  </a:ext>
                </a:extLst>
              </a:tr>
              <a:tr h="597702">
                <a:tc>
                  <a:txBody>
                    <a:bodyPr/>
                    <a:lstStyle/>
                    <a:p>
                      <a:r>
                        <a:rPr lang="en-US" sz="1600" dirty="0" smtClean="0"/>
                        <a:t>4</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User text (for example, 'admin')</a:t>
                      </a:r>
                      <a:br>
                        <a:rPr lang="en-US" sz="1600" b="0" i="0" u="none" strike="noStrike" kern="1200" baseline="0" dirty="0" smtClean="0">
                          <a:solidFill>
                            <a:schemeClr val="dk1"/>
                          </a:solidFill>
                          <a:latin typeface="+mn-lt"/>
                          <a:ea typeface="+mn-ea"/>
                          <a:cs typeface="+mn-cs"/>
                        </a:rPr>
                      </a:br>
                      <a:r>
                        <a:rPr lang="en-US" sz="1600" b="0" i="0" u="none" strike="noStrike" kern="1200" baseline="0" dirty="0" smtClean="0">
                          <a:solidFill>
                            <a:schemeClr val="dk1"/>
                          </a:solidFill>
                          <a:latin typeface="+mn-lt"/>
                          <a:ea typeface="+mn-ea"/>
                          <a:cs typeface="+mn-cs"/>
                        </a:rPr>
                        <a:t>Search, About and Login text</a:t>
                      </a:r>
                      <a:endParaRPr lang="en-US" sz="1600" dirty="0"/>
                    </a:p>
                  </a:txBody>
                  <a:tcPr/>
                </a:tc>
                <a:tc>
                  <a:txBody>
                    <a:bodyPr/>
                    <a:lstStyle/>
                    <a:p>
                      <a:r>
                        <a:rPr lang="en-US" sz="1600" b="0" i="0" u="none" strike="noStrike" kern="1200" baseline="0" dirty="0" err="1" smtClean="0">
                          <a:solidFill>
                            <a:schemeClr val="dk1"/>
                          </a:solidFill>
                          <a:latin typeface="+mn-lt"/>
                          <a:ea typeface="+mn-ea"/>
                          <a:cs typeface="+mn-cs"/>
                        </a:rPr>
                        <a:t>header.admin.color</a:t>
                      </a:r>
                      <a:endParaRPr lang="en-US" sz="1600" b="0" i="0" u="none" strike="noStrike" kern="1200" baseline="0" dirty="0" smtClean="0">
                        <a:solidFill>
                          <a:schemeClr val="dk1"/>
                        </a:solidFill>
                        <a:latin typeface="+mn-lt"/>
                        <a:ea typeface="+mn-ea"/>
                        <a:cs typeface="+mn-cs"/>
                      </a:endParaRPr>
                    </a:p>
                    <a:p>
                      <a:r>
                        <a:rPr lang="en-US" sz="1600" b="0" i="0" u="none" strike="noStrike" kern="1200" baseline="0" dirty="0" err="1" smtClean="0">
                          <a:solidFill>
                            <a:schemeClr val="dk1"/>
                          </a:solidFill>
                          <a:latin typeface="+mn-lt"/>
                          <a:ea typeface="+mn-ea"/>
                          <a:cs typeface="+mn-cs"/>
                        </a:rPr>
                        <a:t>header.hover.link.color</a:t>
                      </a:r>
                      <a:endParaRPr lang="en-US" sz="1600" dirty="0"/>
                    </a:p>
                  </a:txBody>
                  <a:tcPr/>
                </a:tc>
                <a:extLst>
                  <a:ext uri="{0D108BD9-81ED-4DB2-BD59-A6C34878D82A}">
                    <a16:rowId xmlns:a16="http://schemas.microsoft.com/office/drawing/2014/main" val="2037167295"/>
                  </a:ext>
                </a:extLst>
              </a:tr>
              <a:tr h="346038">
                <a:tc>
                  <a:txBody>
                    <a:bodyPr/>
                    <a:lstStyle/>
                    <a:p>
                      <a:r>
                        <a:rPr lang="en-US" sz="1600" dirty="0" smtClean="0"/>
                        <a:t>5</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Navigation text</a:t>
                      </a:r>
                      <a:endParaRPr lang="en-US" sz="1600" dirty="0"/>
                    </a:p>
                  </a:txBody>
                  <a:tcPr/>
                </a:tc>
                <a:tc>
                  <a:txBody>
                    <a:bodyPr/>
                    <a:lstStyle/>
                    <a:p>
                      <a:r>
                        <a:rPr lang="en-US" sz="1600" b="0" i="0" u="none" strike="noStrike" kern="1200" baseline="0" dirty="0" err="1" smtClean="0">
                          <a:solidFill>
                            <a:schemeClr val="dk1"/>
                          </a:solidFill>
                          <a:latin typeface="+mn-lt"/>
                          <a:ea typeface="+mn-ea"/>
                          <a:cs typeface="+mn-cs"/>
                        </a:rPr>
                        <a:t>header.navigation.color</a:t>
                      </a:r>
                      <a:endParaRPr lang="en-US" sz="1600" dirty="0"/>
                    </a:p>
                  </a:txBody>
                  <a:tcPr/>
                </a:tc>
                <a:extLst>
                  <a:ext uri="{0D108BD9-81ED-4DB2-BD59-A6C34878D82A}">
                    <a16:rowId xmlns:a16="http://schemas.microsoft.com/office/drawing/2014/main" val="3291376547"/>
                  </a:ext>
                </a:extLst>
              </a:tr>
              <a:tr h="849365">
                <a:tc>
                  <a:txBody>
                    <a:bodyPr/>
                    <a:lstStyle/>
                    <a:p>
                      <a:r>
                        <a:rPr lang="en-US" sz="1600" dirty="0" smtClean="0"/>
                        <a:t>6</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Go button</a:t>
                      </a:r>
                      <a:endParaRPr lang="en-US" sz="1600" dirty="0"/>
                    </a:p>
                  </a:txBody>
                  <a:tcPr/>
                </a:tc>
                <a:tc>
                  <a:txBody>
                    <a:bodyPr/>
                    <a:lstStyle/>
                    <a:p>
                      <a:r>
                        <a:rPr lang="en-US" sz="1600" b="0" i="0" u="none" strike="noStrike" kern="1200" baseline="0" dirty="0" err="1" smtClean="0">
                          <a:solidFill>
                            <a:schemeClr val="dk1"/>
                          </a:solidFill>
                          <a:latin typeface="+mn-lt"/>
                          <a:ea typeface="+mn-ea"/>
                          <a:cs typeface="+mn-cs"/>
                        </a:rPr>
                        <a:t>header.go.font.color</a:t>
                      </a:r>
                      <a:endParaRPr lang="en-US" sz="1600" b="0" i="0" u="none" strike="noStrike" kern="1200" baseline="0" dirty="0" smtClean="0">
                        <a:solidFill>
                          <a:schemeClr val="dk1"/>
                        </a:solidFill>
                        <a:latin typeface="+mn-lt"/>
                        <a:ea typeface="+mn-ea"/>
                        <a:cs typeface="+mn-cs"/>
                      </a:endParaRPr>
                    </a:p>
                    <a:p>
                      <a:r>
                        <a:rPr lang="en-US" sz="1600" b="0" i="0" u="none" strike="noStrike" kern="1200" baseline="0" dirty="0" err="1" smtClean="0">
                          <a:solidFill>
                            <a:schemeClr val="dk1"/>
                          </a:solidFill>
                          <a:latin typeface="+mn-lt"/>
                          <a:ea typeface="+mn-ea"/>
                          <a:cs typeface="+mn-cs"/>
                        </a:rPr>
                        <a:t>header.go.background.color</a:t>
                      </a:r>
                      <a:endParaRPr lang="en-US" sz="1600" b="0" i="0" u="none" strike="noStrike" kern="1200" baseline="0" dirty="0" smtClean="0">
                        <a:solidFill>
                          <a:schemeClr val="dk1"/>
                        </a:solidFill>
                        <a:latin typeface="+mn-lt"/>
                        <a:ea typeface="+mn-ea"/>
                        <a:cs typeface="+mn-cs"/>
                      </a:endParaRPr>
                    </a:p>
                    <a:p>
                      <a:r>
                        <a:rPr lang="en-US" sz="1600" b="0" i="0" u="none" strike="noStrike" kern="1200" baseline="0" dirty="0" err="1" smtClean="0">
                          <a:solidFill>
                            <a:schemeClr val="dk1"/>
                          </a:solidFill>
                          <a:latin typeface="+mn-lt"/>
                          <a:ea typeface="+mn-ea"/>
                          <a:cs typeface="+mn-cs"/>
                        </a:rPr>
                        <a:t>header.go.border.color</a:t>
                      </a:r>
                      <a:endParaRPr lang="en-US" sz="1600" dirty="0"/>
                    </a:p>
                  </a:txBody>
                  <a:tcPr/>
                </a:tc>
                <a:extLst>
                  <a:ext uri="{0D108BD9-81ED-4DB2-BD59-A6C34878D82A}">
                    <a16:rowId xmlns:a16="http://schemas.microsoft.com/office/drawing/2014/main" val="2598663542"/>
                  </a:ext>
                </a:extLst>
              </a:tr>
              <a:tr h="849365">
                <a:tc>
                  <a:txBody>
                    <a:bodyPr/>
                    <a:lstStyle/>
                    <a:p>
                      <a:r>
                        <a:rPr lang="en-US" sz="1600" dirty="0" smtClean="0"/>
                        <a:t>7</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Splash header Font color</a:t>
                      </a:r>
                    </a:p>
                    <a:p>
                      <a:r>
                        <a:rPr lang="en-US" sz="1600" b="0" i="0" u="none" strike="noStrike" kern="1200" baseline="0" dirty="0" smtClean="0">
                          <a:solidFill>
                            <a:schemeClr val="dk1"/>
                          </a:solidFill>
                          <a:latin typeface="+mn-lt"/>
                          <a:ea typeface="+mn-ea"/>
                          <a:cs typeface="+mn-cs"/>
                        </a:rPr>
                        <a:t>Splash System Version color</a:t>
                      </a:r>
                      <a:br>
                        <a:rPr lang="en-US" sz="1600" b="0" i="0" u="none" strike="noStrike" kern="1200" baseline="0" dirty="0" smtClean="0">
                          <a:solidFill>
                            <a:schemeClr val="dk1"/>
                          </a:solidFill>
                          <a:latin typeface="+mn-lt"/>
                          <a:ea typeface="+mn-ea"/>
                          <a:cs typeface="+mn-cs"/>
                        </a:rPr>
                      </a:br>
                      <a:endParaRPr lang="en-US" sz="1600" dirty="0"/>
                    </a:p>
                  </a:txBody>
                  <a:tcPr/>
                </a:tc>
                <a:tc>
                  <a:txBody>
                    <a:bodyPr/>
                    <a:lstStyle/>
                    <a:p>
                      <a:r>
                        <a:rPr lang="en-US" sz="1600" b="0" i="0" u="none" strike="noStrike" kern="1200" baseline="0" dirty="0" err="1" smtClean="0">
                          <a:solidFill>
                            <a:schemeClr val="dk1"/>
                          </a:solidFill>
                          <a:latin typeface="+mn-lt"/>
                          <a:ea typeface="+mn-ea"/>
                          <a:cs typeface="+mn-cs"/>
                        </a:rPr>
                        <a:t>splash.header.color</a:t>
                      </a:r>
                      <a:endParaRPr lang="en-US" sz="1600" b="0" i="0" u="none" strike="noStrike" kern="1200" baseline="0" dirty="0" smtClean="0">
                        <a:solidFill>
                          <a:schemeClr val="dk1"/>
                        </a:solidFill>
                        <a:latin typeface="+mn-lt"/>
                        <a:ea typeface="+mn-ea"/>
                        <a:cs typeface="+mn-cs"/>
                      </a:endParaRPr>
                    </a:p>
                    <a:p>
                      <a:r>
                        <a:rPr lang="en-US" sz="1600" b="0" i="0" u="none" strike="noStrike" kern="1200" baseline="0" dirty="0" err="1" smtClean="0">
                          <a:solidFill>
                            <a:schemeClr val="dk1"/>
                          </a:solidFill>
                          <a:latin typeface="+mn-lt"/>
                          <a:ea typeface="+mn-ea"/>
                          <a:cs typeface="+mn-cs"/>
                        </a:rPr>
                        <a:t>splash.version.color</a:t>
                      </a:r>
                      <a:endParaRPr lang="en-US" sz="1600" dirty="0"/>
                    </a:p>
                  </a:txBody>
                  <a:tcPr/>
                </a:tc>
                <a:extLst>
                  <a:ext uri="{0D108BD9-81ED-4DB2-BD59-A6C34878D82A}">
                    <a16:rowId xmlns:a16="http://schemas.microsoft.com/office/drawing/2014/main" val="2105273241"/>
                  </a:ext>
                </a:extLst>
              </a:tr>
              <a:tr h="346038">
                <a:tc>
                  <a:txBody>
                    <a:bodyPr/>
                    <a:lstStyle/>
                    <a:p>
                      <a:r>
                        <a:rPr lang="en-US" sz="1600" dirty="0" smtClean="0"/>
                        <a:t>8</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Banner</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splash.hex.code.1</a:t>
                      </a:r>
                      <a:endParaRPr lang="en-US" sz="1600" dirty="0"/>
                    </a:p>
                  </a:txBody>
                  <a:tcPr/>
                </a:tc>
                <a:extLst>
                  <a:ext uri="{0D108BD9-81ED-4DB2-BD59-A6C34878D82A}">
                    <a16:rowId xmlns:a16="http://schemas.microsoft.com/office/drawing/2014/main" val="1692157949"/>
                  </a:ext>
                </a:extLst>
              </a:tr>
              <a:tr h="597702">
                <a:tc>
                  <a:txBody>
                    <a:bodyPr/>
                    <a:lstStyle/>
                    <a:p>
                      <a:r>
                        <a:rPr lang="en-US" sz="1600" dirty="0" smtClean="0"/>
                        <a:t>9</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Bottom background</a:t>
                      </a:r>
                    </a:p>
                    <a:p>
                      <a:r>
                        <a:rPr lang="en-US" sz="1600" b="0" i="0" u="none" strike="noStrike" kern="1200" baseline="0" dirty="0" smtClean="0">
                          <a:solidFill>
                            <a:schemeClr val="dk1"/>
                          </a:solidFill>
                          <a:latin typeface="+mn-lt"/>
                          <a:ea typeface="+mn-ea"/>
                          <a:cs typeface="+mn-cs"/>
                        </a:rPr>
                        <a:t>color – left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splash.hex.code.2</a:t>
                      </a:r>
                      <a:endParaRPr lang="en-US" sz="1600" dirty="0"/>
                    </a:p>
                  </a:txBody>
                  <a:tcPr/>
                </a:tc>
                <a:extLst>
                  <a:ext uri="{0D108BD9-81ED-4DB2-BD59-A6C34878D82A}">
                    <a16:rowId xmlns:a16="http://schemas.microsoft.com/office/drawing/2014/main" val="1244780734"/>
                  </a:ext>
                </a:extLst>
              </a:tr>
              <a:tr h="597702">
                <a:tc>
                  <a:txBody>
                    <a:bodyPr/>
                    <a:lstStyle/>
                    <a:p>
                      <a:r>
                        <a:rPr lang="en-US" sz="1600" dirty="0" smtClean="0"/>
                        <a:t>10</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Bottom background color – right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splash.hexcode.3</a:t>
                      </a:r>
                      <a:endParaRPr lang="en-US" sz="1600" dirty="0"/>
                    </a:p>
                  </a:txBody>
                  <a:tcPr/>
                </a:tc>
                <a:extLst>
                  <a:ext uri="{0D108BD9-81ED-4DB2-BD59-A6C34878D82A}">
                    <a16:rowId xmlns:a16="http://schemas.microsoft.com/office/drawing/2014/main" val="3813167613"/>
                  </a:ext>
                </a:extLst>
              </a:tr>
            </a:tbl>
          </a:graphicData>
        </a:graphic>
      </p:graphicFrame>
    </p:spTree>
    <p:extLst>
      <p:ext uri="{BB962C8B-B14F-4D97-AF65-F5344CB8AC3E}">
        <p14:creationId xmlns:p14="http://schemas.microsoft.com/office/powerpoint/2010/main" val="249798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447800"/>
            <a:ext cx="8550275" cy="4648200"/>
          </a:xfrm>
        </p:spPr>
        <p:txBody>
          <a:bodyPr/>
          <a:lstStyle/>
          <a:p>
            <a:pPr marL="692150" lvl="1" indent="-285750">
              <a:buFont typeface="Wingdings" panose="05000000000000000000" pitchFamily="2" charset="2"/>
              <a:buChar char="Ø"/>
            </a:pPr>
            <a:r>
              <a:rPr lang="en-US" dirty="0"/>
              <a:t>To enable branding first we need to create a pre-defined folder structure with specified files and club it into a zip file namely,  “</a:t>
            </a:r>
            <a:r>
              <a:rPr lang="en-US" i="1" dirty="0"/>
              <a:t>branding.zip</a:t>
            </a:r>
            <a:r>
              <a:rPr lang="en-US" dirty="0" smtClean="0"/>
              <a:t>”</a:t>
            </a:r>
            <a:endParaRPr lang="en-US" dirty="0"/>
          </a:p>
          <a:p>
            <a:pPr marL="692150" lvl="1" indent="-285750">
              <a:buFont typeface="Wingdings" panose="05000000000000000000" pitchFamily="2" charset="2"/>
              <a:buChar char="Ø"/>
            </a:pPr>
            <a:r>
              <a:rPr lang="en-US" dirty="0" smtClean="0"/>
              <a:t>Once we have the </a:t>
            </a:r>
            <a:r>
              <a:rPr lang="en-US" dirty="0"/>
              <a:t>branding.zip </a:t>
            </a:r>
            <a:r>
              <a:rPr lang="en-US" dirty="0" smtClean="0"/>
              <a:t>file handy, follow these steps to enable branding,</a:t>
            </a:r>
          </a:p>
          <a:p>
            <a:pPr marL="974725" lvl="3" indent="-285750">
              <a:buFont typeface="Arial" panose="020B0604020202020204" pitchFamily="34" charset="0"/>
              <a:buChar char="•"/>
            </a:pPr>
            <a:r>
              <a:rPr lang="en-US" sz="1600" dirty="0"/>
              <a:t>Log in to Cisco Unified OS Administration</a:t>
            </a:r>
          </a:p>
          <a:p>
            <a:pPr marL="974725" lvl="3" indent="-285750">
              <a:buFont typeface="Arial" panose="020B0604020202020204" pitchFamily="34" charset="0"/>
              <a:buChar char="•"/>
            </a:pPr>
            <a:r>
              <a:rPr lang="en-US" sz="1600" dirty="0"/>
              <a:t>Choose Software Upgrades -&gt; Branding</a:t>
            </a:r>
          </a:p>
          <a:p>
            <a:pPr marL="974725" lvl="3" indent="-285750">
              <a:buFont typeface="Arial" panose="020B0604020202020204" pitchFamily="34" charset="0"/>
              <a:buChar char="•"/>
            </a:pPr>
            <a:r>
              <a:rPr lang="en-US" sz="1600" dirty="0"/>
              <a:t>Browse to your remote server and select the branding.zip file</a:t>
            </a:r>
          </a:p>
          <a:p>
            <a:pPr marL="974725" lvl="3" indent="-285750">
              <a:buFont typeface="Arial" panose="020B0604020202020204" pitchFamily="34" charset="0"/>
              <a:buChar char="•"/>
            </a:pPr>
            <a:r>
              <a:rPr lang="en-US" sz="1600" dirty="0"/>
              <a:t>Click Upload File</a:t>
            </a:r>
          </a:p>
          <a:p>
            <a:pPr marL="974725" lvl="3" indent="-285750">
              <a:buFont typeface="Arial" panose="020B0604020202020204" pitchFamily="34" charset="0"/>
              <a:buChar char="•"/>
            </a:pPr>
            <a:r>
              <a:rPr lang="en-US" sz="1600" dirty="0"/>
              <a:t>Click Enable </a:t>
            </a:r>
            <a:r>
              <a:rPr lang="en-US" sz="1600" dirty="0" smtClean="0"/>
              <a:t>Branding</a:t>
            </a:r>
          </a:p>
          <a:p>
            <a:pPr marL="974725" lvl="3" indent="-285750">
              <a:buFont typeface="Arial" panose="020B0604020202020204" pitchFamily="34" charset="0"/>
              <a:buChar char="•"/>
            </a:pPr>
            <a:r>
              <a:rPr lang="en-US" sz="1600" dirty="0" smtClean="0"/>
              <a:t>Restart Tomcat</a:t>
            </a:r>
            <a:endParaRPr lang="en-US" dirty="0"/>
          </a:p>
          <a:p>
            <a:pPr marL="692150" lvl="1" indent="-285750">
              <a:buFont typeface="Wingdings" panose="05000000000000000000" pitchFamily="2" charset="2"/>
              <a:buChar char="Ø"/>
            </a:pPr>
            <a:endParaRPr lang="en-US" dirty="0" smtClean="0"/>
          </a:p>
        </p:txBody>
      </p:sp>
      <p:sp>
        <p:nvSpPr>
          <p:cNvPr id="5" name="Title 1"/>
          <p:cNvSpPr>
            <a:spLocks noGrp="1"/>
          </p:cNvSpPr>
          <p:nvPr>
            <p:ph type="title"/>
          </p:nvPr>
        </p:nvSpPr>
        <p:spPr/>
        <p:txBody>
          <a:bodyPr/>
          <a:lstStyle/>
          <a:p>
            <a:r>
              <a:rPr lang="en-US" dirty="0" smtClean="0"/>
              <a:t>Enabling Branding </a:t>
            </a:r>
            <a:r>
              <a:rPr lang="en-US" dirty="0" smtClean="0"/>
              <a:t>Customizations</a:t>
            </a:r>
            <a:endParaRPr lang="en-US" dirty="0"/>
          </a:p>
        </p:txBody>
      </p:sp>
      <p:sp>
        <p:nvSpPr>
          <p:cNvPr id="2" name="TextBox 1"/>
          <p:cNvSpPr txBox="1"/>
          <p:nvPr/>
        </p:nvSpPr>
        <p:spPr>
          <a:xfrm>
            <a:off x="235696" y="5926723"/>
            <a:ext cx="7315200" cy="338554"/>
          </a:xfrm>
          <a:prstGeom prst="rect">
            <a:avLst/>
          </a:prstGeom>
          <a:noFill/>
        </p:spPr>
        <p:txBody>
          <a:bodyPr wrap="square" rtlCol="0">
            <a:spAutoFit/>
          </a:bodyPr>
          <a:lstStyle/>
          <a:p>
            <a:r>
              <a:rPr lang="en-IN" sz="1600" dirty="0" smtClean="0"/>
              <a:t>Note: On cluster setup, Enable Branding on each node separately </a:t>
            </a:r>
            <a:endParaRPr lang="en-IN" sz="1600" dirty="0"/>
          </a:p>
        </p:txBody>
      </p:sp>
    </p:spTree>
    <p:extLst>
      <p:ext uri="{BB962C8B-B14F-4D97-AF65-F5344CB8AC3E}">
        <p14:creationId xmlns:p14="http://schemas.microsoft.com/office/powerpoint/2010/main" val="106008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447800"/>
            <a:ext cx="8550275" cy="4648200"/>
          </a:xfrm>
        </p:spPr>
        <p:txBody>
          <a:bodyPr/>
          <a:lstStyle/>
          <a:p>
            <a:pPr marL="692150" lvl="1" indent="-285750">
              <a:buFont typeface="Wingdings" panose="05000000000000000000" pitchFamily="2" charset="2"/>
              <a:buChar char="Ø"/>
            </a:pPr>
            <a:r>
              <a:rPr lang="en-US" dirty="0" smtClean="0"/>
              <a:t>F</a:t>
            </a:r>
            <a:r>
              <a:rPr lang="en-US" dirty="0" smtClean="0"/>
              <a:t>ollow </a:t>
            </a:r>
            <a:r>
              <a:rPr lang="en-US" dirty="0" smtClean="0"/>
              <a:t>these steps to </a:t>
            </a:r>
            <a:r>
              <a:rPr lang="en-US" dirty="0" smtClean="0"/>
              <a:t>dis</a:t>
            </a:r>
            <a:r>
              <a:rPr lang="en-US" dirty="0" smtClean="0"/>
              <a:t>able </a:t>
            </a:r>
            <a:r>
              <a:rPr lang="en-US" dirty="0" smtClean="0"/>
              <a:t>branding,</a:t>
            </a:r>
          </a:p>
          <a:p>
            <a:pPr marL="974725" lvl="3" indent="-285750">
              <a:buFont typeface="Arial" panose="020B0604020202020204" pitchFamily="34" charset="0"/>
              <a:buChar char="•"/>
            </a:pPr>
            <a:r>
              <a:rPr lang="en-US" sz="1600" dirty="0"/>
              <a:t>Log in to Cisco Unified OS Administration</a:t>
            </a:r>
          </a:p>
          <a:p>
            <a:pPr marL="974725" lvl="3" indent="-285750">
              <a:buFont typeface="Arial" panose="020B0604020202020204" pitchFamily="34" charset="0"/>
              <a:buChar char="•"/>
            </a:pPr>
            <a:r>
              <a:rPr lang="en-US" sz="1600" dirty="0"/>
              <a:t>Choose Software Upgrades -&gt; Branding</a:t>
            </a:r>
          </a:p>
          <a:p>
            <a:pPr marL="974725" lvl="3" indent="-285750">
              <a:buFont typeface="Arial" panose="020B0604020202020204" pitchFamily="34" charset="0"/>
              <a:buChar char="•"/>
            </a:pPr>
            <a:r>
              <a:rPr lang="en-US" sz="1600" dirty="0" smtClean="0"/>
              <a:t>Click </a:t>
            </a:r>
            <a:r>
              <a:rPr lang="en-US" sz="1600" dirty="0" smtClean="0"/>
              <a:t>Dis</a:t>
            </a:r>
            <a:r>
              <a:rPr lang="en-US" sz="1600" dirty="0" smtClean="0"/>
              <a:t>able Branding</a:t>
            </a:r>
          </a:p>
          <a:p>
            <a:pPr marL="974725" lvl="3" indent="-285750">
              <a:buFont typeface="Arial" panose="020B0604020202020204" pitchFamily="34" charset="0"/>
              <a:buChar char="•"/>
            </a:pPr>
            <a:r>
              <a:rPr lang="en-US" sz="1600" dirty="0" smtClean="0"/>
              <a:t>Restart Tomcat</a:t>
            </a:r>
            <a:endParaRPr lang="en-US" dirty="0"/>
          </a:p>
          <a:p>
            <a:pPr marL="692150" lvl="1" indent="-285750">
              <a:buFont typeface="Wingdings" panose="05000000000000000000" pitchFamily="2" charset="2"/>
              <a:buChar char="Ø"/>
            </a:pPr>
            <a:endParaRPr lang="en-US" dirty="0" smtClean="0"/>
          </a:p>
        </p:txBody>
      </p:sp>
      <p:sp>
        <p:nvSpPr>
          <p:cNvPr id="5" name="Title 1"/>
          <p:cNvSpPr>
            <a:spLocks noGrp="1"/>
          </p:cNvSpPr>
          <p:nvPr>
            <p:ph type="title"/>
          </p:nvPr>
        </p:nvSpPr>
        <p:spPr/>
        <p:txBody>
          <a:bodyPr/>
          <a:lstStyle/>
          <a:p>
            <a:r>
              <a:rPr lang="en-US" dirty="0" smtClean="0"/>
              <a:t>Disabling</a:t>
            </a:r>
            <a:r>
              <a:rPr lang="en-US" dirty="0" smtClean="0"/>
              <a:t> </a:t>
            </a:r>
            <a:r>
              <a:rPr lang="en-US" dirty="0" smtClean="0"/>
              <a:t>Branding </a:t>
            </a:r>
            <a:r>
              <a:rPr lang="en-US" dirty="0" smtClean="0"/>
              <a:t>Customizations</a:t>
            </a:r>
            <a:endParaRPr lang="en-US" dirty="0"/>
          </a:p>
        </p:txBody>
      </p:sp>
      <p:sp>
        <p:nvSpPr>
          <p:cNvPr id="4" name="TextBox 3"/>
          <p:cNvSpPr txBox="1"/>
          <p:nvPr/>
        </p:nvSpPr>
        <p:spPr>
          <a:xfrm>
            <a:off x="235696" y="5926723"/>
            <a:ext cx="7315200" cy="338554"/>
          </a:xfrm>
          <a:prstGeom prst="rect">
            <a:avLst/>
          </a:prstGeom>
          <a:noFill/>
        </p:spPr>
        <p:txBody>
          <a:bodyPr wrap="square" rtlCol="0">
            <a:spAutoFit/>
          </a:bodyPr>
          <a:lstStyle/>
          <a:p>
            <a:r>
              <a:rPr lang="en-IN" sz="1600" dirty="0" smtClean="0"/>
              <a:t>Note: On cluster setup, Enable Branding on each node separately </a:t>
            </a:r>
            <a:endParaRPr lang="en-IN" sz="1600" dirty="0"/>
          </a:p>
        </p:txBody>
      </p:sp>
    </p:spTree>
    <p:extLst>
      <p:ext uri="{BB962C8B-B14F-4D97-AF65-F5344CB8AC3E}">
        <p14:creationId xmlns:p14="http://schemas.microsoft.com/office/powerpoint/2010/main" val="200601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a:xfrm>
            <a:off x="228600" y="1524000"/>
            <a:ext cx="8550275" cy="4572000"/>
          </a:xfrm>
        </p:spPr>
        <p:txBody>
          <a:bodyPr/>
          <a:lstStyle/>
          <a:p>
            <a:pPr>
              <a:buFont typeface="Wingdings" panose="05000000000000000000" pitchFamily="2" charset="2"/>
              <a:buChar char="Ø"/>
            </a:pPr>
            <a:r>
              <a:rPr lang="en-US" dirty="0" smtClean="0"/>
              <a:t>Scenario 1: Enable branding with sample branding.zip file</a:t>
            </a:r>
          </a:p>
          <a:p>
            <a:pPr marL="0" indent="0">
              <a:buNone/>
            </a:pPr>
            <a:endParaRPr lang="en-US" dirty="0"/>
          </a:p>
          <a:p>
            <a:pPr marL="0" indent="0">
              <a:buNone/>
            </a:pPr>
            <a:endParaRPr lang="en-US" dirty="0" smtClean="0"/>
          </a:p>
          <a:p>
            <a:pPr>
              <a:buFont typeface="Wingdings" panose="05000000000000000000" pitchFamily="2" charset="2"/>
              <a:buChar char="Ø"/>
            </a:pPr>
            <a:r>
              <a:rPr lang="en-US" dirty="0" smtClean="0"/>
              <a:t>Scenario 2: Customize company logo and Cisco Unity Connection header font color</a:t>
            </a:r>
            <a:endParaRPr lang="en-US" dirty="0"/>
          </a:p>
        </p:txBody>
      </p:sp>
    </p:spTree>
    <p:extLst>
      <p:ext uri="{BB962C8B-B14F-4D97-AF65-F5344CB8AC3E}">
        <p14:creationId xmlns:p14="http://schemas.microsoft.com/office/powerpoint/2010/main" val="3665137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a:xfrm>
            <a:off x="228600" y="2667000"/>
            <a:ext cx="8550275" cy="3746500"/>
          </a:xfrm>
        </p:spPr>
        <p:txBody>
          <a:bodyPr/>
          <a:lstStyle/>
          <a:p>
            <a:r>
              <a:rPr lang="en-IN" dirty="0"/>
              <a:t>Make sure the Branding is enabled on Cisco Unity Connection. To check the status</a:t>
            </a:r>
            <a:r>
              <a:rPr lang="en-IN" dirty="0" smtClean="0"/>
              <a:t> </a:t>
            </a:r>
            <a:r>
              <a:rPr lang="en-IN" dirty="0"/>
              <a:t>execute "utils branding status" CLI </a:t>
            </a:r>
            <a:r>
              <a:rPr lang="en-IN" dirty="0" smtClean="0"/>
              <a:t>command.</a:t>
            </a:r>
          </a:p>
          <a:p>
            <a:r>
              <a:rPr lang="en-IN" dirty="0"/>
              <a:t>If Branding is enabled, you must restart the tomcat services</a:t>
            </a:r>
            <a:r>
              <a:rPr lang="en-IN" dirty="0" smtClean="0"/>
              <a:t>.</a:t>
            </a:r>
          </a:p>
          <a:p>
            <a:r>
              <a:rPr lang="en-IN" dirty="0"/>
              <a:t>Make sure </a:t>
            </a:r>
            <a:r>
              <a:rPr lang="en-IN" dirty="0">
                <a:hlinkClick r:id="rId2"/>
              </a:rPr>
              <a:t>Branding.zip</a:t>
            </a:r>
            <a:r>
              <a:rPr lang="en-IN" dirty="0"/>
              <a:t> file is successfully uploaded </a:t>
            </a:r>
            <a:r>
              <a:rPr lang="en-IN" dirty="0" smtClean="0"/>
              <a:t>and is structured as per the Branding Customizations document provided.</a:t>
            </a:r>
            <a:endParaRPr lang="en-US" sz="1800" dirty="0"/>
          </a:p>
          <a:p>
            <a:endParaRPr lang="en-US" sz="1800" dirty="0" smtClean="0">
              <a:latin typeface="+mn-lt"/>
            </a:endParaRPr>
          </a:p>
          <a:p>
            <a:endParaRPr lang="en-US" dirty="0"/>
          </a:p>
        </p:txBody>
      </p:sp>
      <p:sp>
        <p:nvSpPr>
          <p:cNvPr id="4" name="TextBox 3"/>
          <p:cNvSpPr txBox="1"/>
          <p:nvPr/>
        </p:nvSpPr>
        <p:spPr>
          <a:xfrm>
            <a:off x="380999" y="1270001"/>
            <a:ext cx="8397876" cy="2044149"/>
          </a:xfrm>
          <a:prstGeom prst="rect">
            <a:avLst/>
          </a:prstGeom>
          <a:noFill/>
        </p:spPr>
        <p:txBody>
          <a:bodyPr wrap="square" rtlCol="0">
            <a:spAutoFit/>
          </a:bodyPr>
          <a:lstStyle/>
          <a:p>
            <a:pPr eaLnBrk="0" hangingPunct="0">
              <a:lnSpc>
                <a:spcPct val="95000"/>
              </a:lnSpc>
              <a:spcBef>
                <a:spcPts val="1438"/>
              </a:spcBef>
              <a:buClr>
                <a:srgbClr val="96CA4B"/>
              </a:buClr>
              <a:buSzPct val="90000"/>
            </a:pPr>
            <a:r>
              <a:rPr lang="en-IN" dirty="0" smtClean="0"/>
              <a:t>Scenario: </a:t>
            </a:r>
            <a:r>
              <a:rPr lang="en-IN" dirty="0" smtClean="0">
                <a:solidFill>
                  <a:schemeClr val="bg1"/>
                </a:solidFill>
                <a:latin typeface="+mj-lt"/>
              </a:rPr>
              <a:t>If </a:t>
            </a:r>
            <a:r>
              <a:rPr lang="en-IN" dirty="0">
                <a:solidFill>
                  <a:schemeClr val="bg1"/>
                </a:solidFill>
                <a:latin typeface="+mj-lt"/>
              </a:rPr>
              <a:t>Branding customization is not appeared on the Cisco Unity Connection interfaces</a:t>
            </a:r>
            <a:r>
              <a:rPr lang="en-IN" dirty="0" smtClean="0">
                <a:solidFill>
                  <a:schemeClr val="bg1"/>
                </a:solidFill>
                <a:latin typeface="+mj-lt"/>
              </a:rPr>
              <a:t>.</a:t>
            </a:r>
          </a:p>
          <a:p>
            <a:pPr marL="0" indent="0" eaLnBrk="0" hangingPunct="0">
              <a:lnSpc>
                <a:spcPct val="95000"/>
              </a:lnSpc>
              <a:spcBef>
                <a:spcPts val="1438"/>
              </a:spcBef>
              <a:buClr>
                <a:srgbClr val="96CA4B"/>
              </a:buClr>
              <a:buSzPct val="90000"/>
              <a:buNone/>
            </a:pPr>
            <a:r>
              <a:rPr lang="en-IN" dirty="0" smtClean="0"/>
              <a:t>Action: </a:t>
            </a:r>
            <a:r>
              <a:rPr lang="en-IN" dirty="0" smtClean="0">
                <a:solidFill>
                  <a:schemeClr val="bg1"/>
                </a:solidFill>
                <a:latin typeface="+mj-lt"/>
              </a:rPr>
              <a:t>If </a:t>
            </a:r>
            <a:r>
              <a:rPr lang="en-IN" dirty="0">
                <a:solidFill>
                  <a:schemeClr val="bg1"/>
                </a:solidFill>
                <a:latin typeface="+mj-lt"/>
              </a:rPr>
              <a:t>Branding is not appeared on Cisco Unity Connection interfaces, verify the following:</a:t>
            </a:r>
            <a:endParaRPr lang="en-US" dirty="0">
              <a:solidFill>
                <a:schemeClr val="bg1"/>
              </a:solidFill>
              <a:latin typeface="+mj-lt"/>
            </a:endParaRPr>
          </a:p>
          <a:p>
            <a:pPr eaLnBrk="0" hangingPunct="0">
              <a:lnSpc>
                <a:spcPct val="95000"/>
              </a:lnSpc>
              <a:spcBef>
                <a:spcPts val="1438"/>
              </a:spcBef>
              <a:buClr>
                <a:srgbClr val="96CA4B"/>
              </a:buClr>
              <a:buSzPct val="90000"/>
            </a:pPr>
            <a:endParaRPr lang="en-IN" dirty="0">
              <a:solidFill>
                <a:schemeClr val="bg1"/>
              </a:solidFill>
              <a:latin typeface="+mj-lt"/>
            </a:endParaRPr>
          </a:p>
          <a:p>
            <a:endParaRPr lang="en-IN" dirty="0"/>
          </a:p>
        </p:txBody>
      </p:sp>
    </p:spTree>
    <p:extLst>
      <p:ext uri="{BB962C8B-B14F-4D97-AF65-F5344CB8AC3E}">
        <p14:creationId xmlns:p14="http://schemas.microsoft.com/office/powerpoint/2010/main" val="1281387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88375" cy="1066800"/>
          </a:xfrm>
        </p:spPr>
        <p:txBody>
          <a:bodyPr/>
          <a:lstStyle/>
          <a:p>
            <a:r>
              <a:rPr lang="en-US" dirty="0" smtClean="0"/>
              <a:t>References</a:t>
            </a:r>
            <a:endParaRPr lang="en-US" dirty="0"/>
          </a:p>
        </p:txBody>
      </p:sp>
      <p:sp>
        <p:nvSpPr>
          <p:cNvPr id="3" name="Content Placeholder 2"/>
          <p:cNvSpPr>
            <a:spLocks noGrp="1"/>
          </p:cNvSpPr>
          <p:nvPr>
            <p:ph idx="1"/>
          </p:nvPr>
        </p:nvSpPr>
        <p:spPr>
          <a:xfrm>
            <a:off x="228600" y="1600200"/>
            <a:ext cx="8550275" cy="5086350"/>
          </a:xfrm>
        </p:spPr>
        <p:txBody>
          <a:bodyPr/>
          <a:lstStyle/>
          <a:p>
            <a:pPr marL="0" indent="0">
              <a:buNone/>
            </a:pPr>
            <a:endParaRPr lang="en-US" sz="1600" dirty="0" smtClean="0"/>
          </a:p>
          <a:p>
            <a:r>
              <a:rPr lang="en-IN" dirty="0"/>
              <a:t>System Administration Guide for Cisco Unity Connection </a:t>
            </a:r>
            <a:r>
              <a:rPr lang="en-IN" dirty="0" smtClean="0"/>
              <a:t>12.x: </a:t>
            </a:r>
            <a:r>
              <a:rPr lang="en-IN" dirty="0" smtClean="0">
                <a:hlinkClick r:id="rId2"/>
              </a:rPr>
              <a:t>https</a:t>
            </a:r>
            <a:r>
              <a:rPr lang="en-IN" dirty="0">
                <a:hlinkClick r:id="rId2"/>
              </a:rPr>
              <a:t>://</a:t>
            </a:r>
            <a:r>
              <a:rPr lang="en-IN" dirty="0" smtClean="0">
                <a:hlinkClick r:id="rId2"/>
              </a:rPr>
              <a:t>www.cisco.com/c/en/us/td/docs/voice_ip_comm/connection/12x/administration/guide/b_12xcucsag.html</a:t>
            </a:r>
            <a:endParaRPr lang="en-IN" dirty="0" smtClean="0"/>
          </a:p>
          <a:p>
            <a:r>
              <a:rPr lang="en-IN" dirty="0"/>
              <a:t>Cisco Unified Communications Operating System Administration Guide for Cisco Unity Connection </a:t>
            </a:r>
            <a:r>
              <a:rPr lang="en-IN" dirty="0" smtClean="0"/>
              <a:t>12.x: </a:t>
            </a:r>
            <a:r>
              <a:rPr lang="en-IN" dirty="0" smtClean="0">
                <a:hlinkClick r:id="rId3"/>
              </a:rPr>
              <a:t>https</a:t>
            </a:r>
            <a:r>
              <a:rPr lang="en-IN" dirty="0">
                <a:hlinkClick r:id="rId3"/>
              </a:rPr>
              <a:t>://www.cisco.com/c/en/us/td/docs/voice_ip_comm/connection/12x/os_administration/b_12xcucosagx.html</a:t>
            </a:r>
            <a:endParaRPr lang="en-US" dirty="0" smtClean="0"/>
          </a:p>
          <a:p>
            <a:r>
              <a:rPr lang="en-US" dirty="0" smtClean="0"/>
              <a:t>Annotated </a:t>
            </a:r>
            <a:r>
              <a:rPr lang="en-US" dirty="0"/>
              <a:t>Logs Wiki:                                                                           </a:t>
            </a:r>
            <a:r>
              <a:rPr lang="en-US" dirty="0">
                <a:hlinkClick r:id="rId4"/>
              </a:rPr>
              <a:t>https://ccbu-wiki.cisco.com/pages/viewpage.action?pageId=128749331</a:t>
            </a:r>
            <a:endParaRPr lang="en-US" dirty="0"/>
          </a:p>
          <a:p>
            <a:pPr marL="0" indent="0">
              <a:buNone/>
            </a:pPr>
            <a:endParaRPr lang="en-US" dirty="0"/>
          </a:p>
          <a:p>
            <a:pPr marL="0" indent="0">
              <a:buNone/>
            </a:pPr>
            <a:r>
              <a:rPr lang="en-US" dirty="0"/>
              <a:t>    	</a:t>
            </a:r>
          </a:p>
          <a:p>
            <a:endParaRPr lang="en-US" dirty="0" smtClean="0"/>
          </a:p>
          <a:p>
            <a:endParaRPr lang="en-US" dirty="0" smtClean="0"/>
          </a:p>
          <a:p>
            <a:endParaRPr lang="en-US" dirty="0" smtClean="0"/>
          </a:p>
          <a:p>
            <a:pPr marL="0" indent="0">
              <a:buNone/>
            </a:pPr>
            <a:endParaRPr lang="en-US" sz="1600" dirty="0" smtClean="0"/>
          </a:p>
          <a:p>
            <a:endParaRPr lang="en-US" dirty="0"/>
          </a:p>
        </p:txBody>
      </p:sp>
    </p:spTree>
    <p:extLst>
      <p:ext uri="{BB962C8B-B14F-4D97-AF65-F5344CB8AC3E}">
        <p14:creationId xmlns:p14="http://schemas.microsoft.com/office/powerpoint/2010/main" val="386304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484633"/>
            <a:ext cx="8677656" cy="3630168"/>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243836555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2133600"/>
            <a:ext cx="794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t>Notice</a:t>
            </a:r>
          </a:p>
          <a:p>
            <a:pPr marL="228600" indent="-228600" algn="ctr"/>
            <a:endParaRPr lang="en-US" altLang="en-US" b="1" i="1" dirty="0"/>
          </a:p>
          <a:p>
            <a:pPr marL="228600" indent="-228600" algn="ctr"/>
            <a:r>
              <a:rPr lang="en-US" altLang="en-US" b="1" i="1" dirty="0"/>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dirty="0"/>
          </a:p>
          <a:p>
            <a:pPr marL="228600" indent="-228600" algn="ctr"/>
            <a:r>
              <a:rPr lang="en-US" altLang="en-US" b="1" i="1" dirty="0"/>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48038" y="692150"/>
            <a:ext cx="2101850" cy="1116013"/>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588375" cy="685800"/>
          </a:xfrm>
        </p:spPr>
        <p:txBody>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219200"/>
            <a:ext cx="6934200" cy="5029200"/>
          </a:xfrm>
        </p:spPr>
        <p:txBody>
          <a:bodyPr/>
          <a:lstStyle/>
          <a:p>
            <a:pPr>
              <a:buFont typeface="Wingdings" panose="05000000000000000000" pitchFamily="2" charset="2"/>
              <a:buChar char="v"/>
            </a:pPr>
            <a:r>
              <a:rPr lang="en-US" altLang="en-US" dirty="0" smtClean="0"/>
              <a:t> Introduction</a:t>
            </a:r>
            <a:endParaRPr lang="en-US" altLang="en-US" dirty="0" smtClean="0"/>
          </a:p>
          <a:p>
            <a:pPr>
              <a:buFont typeface="Wingdings" panose="05000000000000000000" pitchFamily="2" charset="2"/>
              <a:buChar char="v"/>
            </a:pPr>
            <a:r>
              <a:rPr lang="en-US" dirty="0" smtClean="0"/>
              <a:t> Overview </a:t>
            </a:r>
            <a:r>
              <a:rPr lang="en-US" dirty="0"/>
              <a:t>of Changes</a:t>
            </a:r>
            <a:endParaRPr lang="en-US" altLang="en-US" dirty="0" smtClean="0"/>
          </a:p>
          <a:p>
            <a:pPr>
              <a:buFont typeface="Wingdings" panose="05000000000000000000" pitchFamily="2" charset="2"/>
              <a:buChar char="v"/>
            </a:pPr>
            <a:r>
              <a:rPr lang="en-US" dirty="0" smtClean="0"/>
              <a:t> Branding </a:t>
            </a:r>
            <a:r>
              <a:rPr lang="en-US" dirty="0"/>
              <a:t>Applicability	</a:t>
            </a:r>
            <a:endParaRPr lang="en-US" dirty="0" smtClean="0"/>
          </a:p>
          <a:p>
            <a:pPr>
              <a:buFont typeface="Wingdings" panose="05000000000000000000" pitchFamily="2" charset="2"/>
              <a:buChar char="v"/>
            </a:pPr>
            <a:r>
              <a:rPr lang="en-US" altLang="en-US" dirty="0" smtClean="0"/>
              <a:t> </a:t>
            </a:r>
            <a:r>
              <a:rPr lang="en-US" dirty="0" smtClean="0"/>
              <a:t>Skinning </a:t>
            </a:r>
            <a:r>
              <a:rPr lang="en-US" dirty="0"/>
              <a:t>Applicability </a:t>
            </a:r>
            <a:endParaRPr lang="en-US" altLang="en-US" dirty="0" smtClean="0"/>
          </a:p>
          <a:p>
            <a:pPr>
              <a:buFont typeface="Wingdings" panose="05000000000000000000" pitchFamily="2" charset="2"/>
              <a:buChar char="v"/>
            </a:pPr>
            <a:r>
              <a:rPr lang="en-US" altLang="en-US" dirty="0"/>
              <a:t> </a:t>
            </a:r>
            <a:r>
              <a:rPr lang="en-US" dirty="0"/>
              <a:t>Zip File </a:t>
            </a:r>
            <a:r>
              <a:rPr lang="en-US" dirty="0" smtClean="0"/>
              <a:t>Structure</a:t>
            </a:r>
          </a:p>
          <a:p>
            <a:pPr>
              <a:buFont typeface="Wingdings" panose="05000000000000000000" pitchFamily="2" charset="2"/>
              <a:buChar char="v"/>
            </a:pPr>
            <a:r>
              <a:rPr lang="en-US" dirty="0" smtClean="0"/>
              <a:t> Properties File Content</a:t>
            </a:r>
          </a:p>
          <a:p>
            <a:pPr>
              <a:buFont typeface="Wingdings" panose="05000000000000000000" pitchFamily="2" charset="2"/>
              <a:buChar char="v"/>
            </a:pPr>
            <a:r>
              <a:rPr lang="en-US" altLang="en-US" dirty="0" smtClean="0"/>
              <a:t> </a:t>
            </a:r>
            <a:r>
              <a:rPr lang="en-US" dirty="0"/>
              <a:t>Enabling Branding </a:t>
            </a:r>
            <a:r>
              <a:rPr lang="en-US" dirty="0"/>
              <a:t>Customizations</a:t>
            </a:r>
          </a:p>
          <a:p>
            <a:pPr>
              <a:buFont typeface="Wingdings" panose="05000000000000000000" pitchFamily="2" charset="2"/>
              <a:buChar char="v"/>
            </a:pPr>
            <a:r>
              <a:rPr lang="en-US" dirty="0" smtClean="0"/>
              <a:t> Disabling </a:t>
            </a:r>
            <a:r>
              <a:rPr lang="en-US" dirty="0"/>
              <a:t>Branding </a:t>
            </a:r>
            <a:r>
              <a:rPr lang="en-US" dirty="0" smtClean="0"/>
              <a:t>Customizations</a:t>
            </a:r>
          </a:p>
          <a:p>
            <a:pPr>
              <a:buFont typeface="Wingdings" panose="05000000000000000000" pitchFamily="2" charset="2"/>
              <a:buChar char="v"/>
            </a:pPr>
            <a:r>
              <a:rPr lang="en-US" altLang="en-US" dirty="0" smtClean="0"/>
              <a:t> Demo</a:t>
            </a:r>
          </a:p>
          <a:p>
            <a:pPr>
              <a:buFont typeface="Wingdings" panose="05000000000000000000" pitchFamily="2" charset="2"/>
              <a:buChar char="v"/>
            </a:pPr>
            <a:r>
              <a:rPr lang="en-US" dirty="0" smtClean="0"/>
              <a:t>Troubleshooting</a:t>
            </a:r>
          </a:p>
          <a:p>
            <a:pPr>
              <a:buFont typeface="Wingdings" panose="05000000000000000000" pitchFamily="2" charset="2"/>
              <a:buChar char="v"/>
            </a:pPr>
            <a:r>
              <a:rPr lang="en-US" dirty="0"/>
              <a:t>References</a:t>
            </a:r>
            <a:endParaRPr lang="en-US" altLang="en-US" dirty="0" smtClean="0"/>
          </a:p>
          <a:p>
            <a:pPr>
              <a:buFont typeface="Wingdings" panose="05000000000000000000" pitchFamily="2" charset="2"/>
              <a:buChar char="v"/>
            </a:pPr>
            <a:endParaRPr lang="en-US" altLang="en-US"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838200"/>
          </a:xfrm>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1800" dirty="0" smtClean="0"/>
              <a:t>Branding </a:t>
            </a:r>
            <a:r>
              <a:rPr lang="en-US" sz="1800" dirty="0" smtClean="0"/>
              <a:t>Customization is </a:t>
            </a:r>
            <a:r>
              <a:rPr lang="en-US" sz="1800" dirty="0" smtClean="0"/>
              <a:t>the process </a:t>
            </a:r>
            <a:r>
              <a:rPr lang="en-US" sz="1800" dirty="0"/>
              <a:t>involved in </a:t>
            </a:r>
            <a:r>
              <a:rPr lang="en-US" sz="1800" dirty="0" smtClean="0"/>
              <a:t>personalizing the look and feel of Unity Connection based on organizational requirements.</a:t>
            </a:r>
          </a:p>
          <a:p>
            <a:pPr>
              <a:buFont typeface="Wingdings" panose="05000000000000000000" pitchFamily="2" charset="2"/>
              <a:buChar char="Ø"/>
            </a:pPr>
            <a:r>
              <a:rPr lang="en-US" sz="1800" dirty="0" smtClean="0"/>
              <a:t> This feature allows the administrator to upload custom branding (like company logo) and skinning (background/font colors </a:t>
            </a:r>
            <a:r>
              <a:rPr lang="en-US" sz="1800" dirty="0" err="1" smtClean="0"/>
              <a:t>etc</a:t>
            </a:r>
            <a:r>
              <a:rPr lang="en-US" sz="1800" dirty="0" smtClean="0"/>
              <a:t>) configuration to suit specific asks.</a:t>
            </a:r>
          </a:p>
          <a:p>
            <a:pPr>
              <a:buFont typeface="Wingdings" panose="05000000000000000000" pitchFamily="2" charset="2"/>
              <a:buChar char="Ø"/>
            </a:pPr>
            <a:r>
              <a:rPr lang="en-US" sz="1800" dirty="0" smtClean="0"/>
              <a:t>This configuration gets applied to following web application on Cisco Unity Connection,</a:t>
            </a:r>
          </a:p>
          <a:p>
            <a:pPr marL="692150" lvl="1" indent="-285750">
              <a:buFont typeface="Arial" panose="020B0604020202020204" pitchFamily="34" charset="0"/>
              <a:buChar char="•"/>
            </a:pPr>
            <a:r>
              <a:rPr lang="en-US" sz="1600" dirty="0" smtClean="0"/>
              <a:t>Cisco Unity Connection Administration</a:t>
            </a:r>
          </a:p>
          <a:p>
            <a:pPr marL="692150" lvl="1" indent="-285750">
              <a:buFont typeface="Arial" panose="020B0604020202020204" pitchFamily="34" charset="0"/>
              <a:buChar char="•"/>
            </a:pPr>
            <a:r>
              <a:rPr lang="en-US" sz="1600" dirty="0" smtClean="0"/>
              <a:t>Cisco Personal Communication Assistant</a:t>
            </a:r>
          </a:p>
          <a:p>
            <a:pPr marL="692150" lvl="1" indent="-285750">
              <a:buFont typeface="Arial" panose="020B0604020202020204" pitchFamily="34" charset="0"/>
              <a:buChar char="•"/>
            </a:pPr>
            <a:r>
              <a:rPr lang="en-US" sz="1600" dirty="0" smtClean="0"/>
              <a:t>Web Inbox</a:t>
            </a:r>
          </a:p>
          <a:p>
            <a:pPr marL="692150" lvl="1" indent="-285750">
              <a:buFont typeface="Arial" panose="020B0604020202020204" pitchFamily="34" charset="0"/>
              <a:buChar char="•"/>
            </a:pPr>
            <a:r>
              <a:rPr lang="en-US" sz="1600" dirty="0" smtClean="0"/>
              <a:t>Mobile and Mini Inbox</a:t>
            </a:r>
          </a:p>
          <a:p>
            <a:pPr marL="0" indent="0">
              <a:buNone/>
            </a:pPr>
            <a:endParaRPr lang="en-US" sz="1800" dirty="0"/>
          </a:p>
        </p:txBody>
      </p:sp>
    </p:spTree>
    <p:extLst>
      <p:ext uri="{BB962C8B-B14F-4D97-AF65-F5344CB8AC3E}">
        <p14:creationId xmlns:p14="http://schemas.microsoft.com/office/powerpoint/2010/main" val="134413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vnkum2\Desktop\branding tact ppt\cuca_bef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4011"/>
            <a:ext cx="8305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avnkum2\Desktop\branding tact ppt\cuca_af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1"/>
            <a:ext cx="8305800" cy="2250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744149"/>
            <a:ext cx="8610600" cy="584775"/>
          </a:xfrm>
          <a:prstGeom prst="rect">
            <a:avLst/>
          </a:prstGeom>
          <a:noFill/>
        </p:spPr>
        <p:txBody>
          <a:bodyPr wrap="square" rtlCol="0">
            <a:spAutoFit/>
          </a:bodyPr>
          <a:lstStyle/>
          <a:p>
            <a:pPr marL="0" indent="0">
              <a:buNone/>
            </a:pPr>
            <a:r>
              <a:rPr lang="en-US" sz="1600" dirty="0"/>
              <a:t>Note: The branding and skinning custom configurations are applied in Unity Connection via a zip file containing details of required customizations in specified format.,  “</a:t>
            </a:r>
            <a:r>
              <a:rPr lang="en-US" sz="1600" i="1" dirty="0"/>
              <a:t>branding.zip</a:t>
            </a:r>
            <a:r>
              <a:rPr lang="en-US" sz="1600" dirty="0"/>
              <a:t>”</a:t>
            </a:r>
          </a:p>
        </p:txBody>
      </p:sp>
      <p:sp>
        <p:nvSpPr>
          <p:cNvPr id="6" name="Title 1"/>
          <p:cNvSpPr>
            <a:spLocks noGrp="1"/>
          </p:cNvSpPr>
          <p:nvPr>
            <p:ph type="title"/>
          </p:nvPr>
        </p:nvSpPr>
        <p:spPr>
          <a:xfrm>
            <a:off x="163512" y="0"/>
            <a:ext cx="8588375" cy="838200"/>
          </a:xfrm>
        </p:spPr>
        <p:txBody>
          <a:bodyPr/>
          <a:lstStyle/>
          <a:p>
            <a:r>
              <a:rPr lang="en-US" dirty="0" smtClean="0"/>
              <a:t>Overview of Changes</a:t>
            </a:r>
            <a:endParaRPr lang="en-US" dirty="0"/>
          </a:p>
        </p:txBody>
      </p:sp>
    </p:spTree>
    <p:extLst>
      <p:ext uri="{BB962C8B-B14F-4D97-AF65-F5344CB8AC3E}">
        <p14:creationId xmlns:p14="http://schemas.microsoft.com/office/powerpoint/2010/main" val="67218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67000"/>
            <a:ext cx="7723186" cy="3429000"/>
          </a:xfrm>
          <a:prstGeom prst="rect">
            <a:avLst/>
          </a:prstGeom>
        </p:spPr>
      </p:pic>
      <p:sp>
        <p:nvSpPr>
          <p:cNvPr id="2" name="Title 1"/>
          <p:cNvSpPr>
            <a:spLocks noGrp="1"/>
          </p:cNvSpPr>
          <p:nvPr>
            <p:ph type="title"/>
          </p:nvPr>
        </p:nvSpPr>
        <p:spPr>
          <a:xfrm>
            <a:off x="304800" y="-54625"/>
            <a:ext cx="8588375" cy="939800"/>
          </a:xfrm>
        </p:spPr>
        <p:txBody>
          <a:bodyPr/>
          <a:lstStyle/>
          <a:p>
            <a:r>
              <a:rPr lang="en-US" dirty="0" smtClean="0"/>
              <a:t>Branding Applicability	</a:t>
            </a:r>
            <a:endParaRPr lang="en-US" dirty="0"/>
          </a:p>
        </p:txBody>
      </p:sp>
      <p:sp>
        <p:nvSpPr>
          <p:cNvPr id="3" name="Content Placeholder 2"/>
          <p:cNvSpPr>
            <a:spLocks noGrp="1"/>
          </p:cNvSpPr>
          <p:nvPr>
            <p:ph idx="1"/>
          </p:nvPr>
        </p:nvSpPr>
        <p:spPr>
          <a:xfrm>
            <a:off x="571500" y="901700"/>
            <a:ext cx="8550275" cy="4965700"/>
          </a:xfrm>
        </p:spPr>
        <p:txBody>
          <a:bodyPr/>
          <a:lstStyle/>
          <a:p>
            <a:pPr marL="285750" lvl="1" indent="-285750">
              <a:spcBef>
                <a:spcPts val="1438"/>
              </a:spcBef>
              <a:buClr>
                <a:srgbClr val="96CA4B"/>
              </a:buClr>
              <a:buSzPct val="90000"/>
              <a:buFont typeface="Wingdings" panose="05000000000000000000" pitchFamily="2" charset="2"/>
              <a:buChar char="Ø"/>
            </a:pPr>
            <a:r>
              <a:rPr lang="en-US" dirty="0" smtClean="0"/>
              <a:t>Branding is applicable on elements highlighted below.</a:t>
            </a:r>
          </a:p>
          <a:p>
            <a:pPr marL="285750" lvl="1" indent="-285750">
              <a:spcBef>
                <a:spcPts val="1438"/>
              </a:spcBef>
              <a:buClr>
                <a:srgbClr val="96CA4B"/>
              </a:buClr>
              <a:buSzPct val="90000"/>
              <a:buFont typeface="Wingdings" panose="05000000000000000000" pitchFamily="2" charset="2"/>
              <a:buChar char="Ø"/>
            </a:pPr>
            <a:r>
              <a:rPr lang="en-US" dirty="0" smtClean="0"/>
              <a:t>The items in GREEN are static changes </a:t>
            </a:r>
            <a:r>
              <a:rPr lang="en-US" dirty="0"/>
              <a:t>and will be applied </a:t>
            </a:r>
            <a:r>
              <a:rPr lang="en-US" dirty="0" smtClean="0"/>
              <a:t>automatically </a:t>
            </a:r>
            <a:r>
              <a:rPr lang="en-US" dirty="0"/>
              <a:t>once branding is enabled</a:t>
            </a:r>
            <a:r>
              <a:rPr lang="en-US" dirty="0" smtClean="0"/>
              <a:t>.</a:t>
            </a:r>
          </a:p>
          <a:p>
            <a:pPr marL="285750" lvl="1" indent="-285750">
              <a:spcBef>
                <a:spcPts val="1438"/>
              </a:spcBef>
              <a:buClr>
                <a:srgbClr val="96CA4B"/>
              </a:buClr>
              <a:buSzPct val="90000"/>
              <a:buFont typeface="Wingdings" panose="05000000000000000000" pitchFamily="2" charset="2"/>
              <a:buChar char="Ø"/>
            </a:pPr>
            <a:r>
              <a:rPr lang="en-US" dirty="0" smtClean="0"/>
              <a:t>The items in RED  are configurable changes and will be derived from the ZIP file.</a:t>
            </a:r>
            <a:endParaRPr lang="en-US" dirty="0"/>
          </a:p>
          <a:p>
            <a:pPr marL="285750" lvl="1" indent="-285750">
              <a:spcBef>
                <a:spcPts val="1438"/>
              </a:spcBef>
              <a:buClr>
                <a:srgbClr val="96CA4B"/>
              </a:buClr>
              <a:buSzPct val="90000"/>
              <a:buFont typeface="Wingdings" panose="05000000000000000000" pitchFamily="2" charset="2"/>
              <a:buChar char="Ø"/>
            </a:pPr>
            <a:endParaRPr lang="en-US" dirty="0" smtClean="0"/>
          </a:p>
          <a:p>
            <a:pPr marL="285750" lvl="1" indent="-285750">
              <a:spcBef>
                <a:spcPts val="1438"/>
              </a:spcBef>
              <a:buClr>
                <a:srgbClr val="96CA4B"/>
              </a:buClr>
              <a:buSzPct val="90000"/>
              <a:buFont typeface="Wingdings" panose="05000000000000000000" pitchFamily="2" charset="2"/>
              <a:buChar char="Ø"/>
            </a:pPr>
            <a:endParaRPr lang="en-US" dirty="0"/>
          </a:p>
        </p:txBody>
      </p:sp>
      <p:sp>
        <p:nvSpPr>
          <p:cNvPr id="4" name="Rectangle 3"/>
          <p:cNvSpPr/>
          <p:nvPr/>
        </p:nvSpPr>
        <p:spPr>
          <a:xfrm>
            <a:off x="838200" y="2667000"/>
            <a:ext cx="228600" cy="323849"/>
          </a:xfrm>
          <a:prstGeom prst="rect">
            <a:avLst/>
          </a:prstGeom>
          <a:noFill/>
          <a:ln w="2857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p:txBody>
      </p:sp>
      <p:sp>
        <p:nvSpPr>
          <p:cNvPr id="7" name="Rectangle 6"/>
          <p:cNvSpPr/>
          <p:nvPr/>
        </p:nvSpPr>
        <p:spPr>
          <a:xfrm>
            <a:off x="1117294" y="2743200"/>
            <a:ext cx="1600200" cy="190501"/>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2"/>
              </a:solidFill>
            </a:endParaRPr>
          </a:p>
        </p:txBody>
      </p:sp>
      <p:sp>
        <p:nvSpPr>
          <p:cNvPr id="8" name="Rectangle 7"/>
          <p:cNvSpPr/>
          <p:nvPr/>
        </p:nvSpPr>
        <p:spPr>
          <a:xfrm>
            <a:off x="7344033" y="2672509"/>
            <a:ext cx="972965" cy="209780"/>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2"/>
              </a:solidFill>
            </a:endParaRPr>
          </a:p>
        </p:txBody>
      </p:sp>
      <p:sp>
        <p:nvSpPr>
          <p:cNvPr id="9" name="Rectangle 8"/>
          <p:cNvSpPr/>
          <p:nvPr/>
        </p:nvSpPr>
        <p:spPr>
          <a:xfrm>
            <a:off x="2057400" y="3962400"/>
            <a:ext cx="1981200" cy="304800"/>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2"/>
              </a:solidFill>
            </a:endParaRPr>
          </a:p>
        </p:txBody>
      </p:sp>
      <p:sp>
        <p:nvSpPr>
          <p:cNvPr id="10" name="Rectangle 9"/>
          <p:cNvSpPr/>
          <p:nvPr/>
        </p:nvSpPr>
        <p:spPr>
          <a:xfrm>
            <a:off x="5867400" y="2686050"/>
            <a:ext cx="840044" cy="304800"/>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2"/>
              </a:solidFill>
            </a:endParaRPr>
          </a:p>
        </p:txBody>
      </p:sp>
      <p:sp>
        <p:nvSpPr>
          <p:cNvPr id="11" name="Rectangle 10"/>
          <p:cNvSpPr/>
          <p:nvPr/>
        </p:nvSpPr>
        <p:spPr>
          <a:xfrm>
            <a:off x="800559" y="3124200"/>
            <a:ext cx="609600" cy="152400"/>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2"/>
              </a:solidFill>
            </a:endParaRPr>
          </a:p>
        </p:txBody>
      </p:sp>
    </p:spTree>
    <p:extLst>
      <p:ext uri="{BB962C8B-B14F-4D97-AF65-F5344CB8AC3E}">
        <p14:creationId xmlns:p14="http://schemas.microsoft.com/office/powerpoint/2010/main" val="313304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524000"/>
            <a:ext cx="8550275" cy="4781550"/>
          </a:xfrm>
        </p:spPr>
        <p:txBody>
          <a:bodyPr/>
          <a:lstStyle/>
          <a:p>
            <a:pPr>
              <a:buFont typeface="Wingdings" panose="05000000000000000000" pitchFamily="2" charset="2"/>
              <a:buChar char="Ø"/>
            </a:pPr>
            <a:r>
              <a:rPr lang="en-US" u="sng" dirty="0" smtClean="0"/>
              <a:t>Static Changes</a:t>
            </a:r>
          </a:p>
          <a:p>
            <a:pPr lvl="1">
              <a:buFont typeface="Wingdings" panose="05000000000000000000" pitchFamily="2" charset="2"/>
              <a:buChar char="Ø"/>
            </a:pPr>
            <a:r>
              <a:rPr lang="en-US" dirty="0" smtClean="0"/>
              <a:t>Cisco keyword is removed from </a:t>
            </a:r>
          </a:p>
          <a:p>
            <a:pPr marL="692150" lvl="1" indent="-285750">
              <a:buFont typeface="Arial" panose="020B0604020202020204" pitchFamily="34" charset="0"/>
              <a:buChar char="•"/>
            </a:pPr>
            <a:r>
              <a:rPr lang="en-US" dirty="0" smtClean="0"/>
              <a:t>Header frame</a:t>
            </a:r>
          </a:p>
          <a:p>
            <a:pPr marL="692150" lvl="1" indent="-285750">
              <a:buFont typeface="Arial" panose="020B0604020202020204" pitchFamily="34" charset="0"/>
              <a:buChar char="•"/>
            </a:pPr>
            <a:r>
              <a:rPr lang="en-US" dirty="0" smtClean="0"/>
              <a:t>Splash </a:t>
            </a:r>
            <a:r>
              <a:rPr lang="en-US" dirty="0"/>
              <a:t>screen</a:t>
            </a:r>
          </a:p>
          <a:p>
            <a:pPr marL="692150" lvl="1" indent="-285750">
              <a:buFont typeface="Arial" panose="020B0604020202020204" pitchFamily="34" charset="0"/>
              <a:buChar char="•"/>
            </a:pPr>
            <a:r>
              <a:rPr lang="en-US" dirty="0"/>
              <a:t>Drop down on the top </a:t>
            </a:r>
            <a:r>
              <a:rPr lang="en-US" dirty="0" smtClean="0"/>
              <a:t>right corner</a:t>
            </a:r>
          </a:p>
          <a:p>
            <a:pPr lvl="1">
              <a:buFont typeface="Wingdings" panose="05000000000000000000" pitchFamily="2" charset="2"/>
              <a:buChar char="Ø"/>
            </a:pPr>
            <a:r>
              <a:rPr lang="en-US" dirty="0" smtClean="0"/>
              <a:t> New logo is introduced on the top right corner,</a:t>
            </a:r>
          </a:p>
          <a:p>
            <a:pPr lvl="1" indent="0"/>
            <a:endParaRPr lang="en-US" dirty="0" smtClean="0"/>
          </a:p>
          <a:p>
            <a:pPr lvl="1" indent="0"/>
            <a:r>
              <a:rPr lang="en-US" dirty="0" smtClean="0"/>
              <a:t> </a:t>
            </a:r>
          </a:p>
          <a:p>
            <a:pPr>
              <a:buFont typeface="Wingdings" panose="05000000000000000000" pitchFamily="2" charset="2"/>
              <a:buChar char="Ø"/>
            </a:pPr>
            <a:r>
              <a:rPr lang="en-US" dirty="0"/>
              <a:t> </a:t>
            </a:r>
            <a:r>
              <a:rPr lang="en-US" u="sng" dirty="0"/>
              <a:t>Configurable Changes</a:t>
            </a:r>
          </a:p>
          <a:p>
            <a:pPr lvl="1">
              <a:buFont typeface="Wingdings" panose="05000000000000000000" pitchFamily="2" charset="2"/>
              <a:buChar char="Ø"/>
            </a:pPr>
            <a:r>
              <a:rPr lang="en-US" dirty="0"/>
              <a:t>Brand Logo on the top left corner (configurable, desired logo can be provided in zip)</a:t>
            </a:r>
          </a:p>
          <a:p>
            <a:pPr lvl="1" indent="0"/>
            <a:endParaRPr lang="en-US" dirty="0" smtClean="0"/>
          </a:p>
          <a:p>
            <a:pPr>
              <a:buFont typeface="Wingdings" panose="05000000000000000000" pitchFamily="2" charset="2"/>
              <a:buChar char="Ø"/>
            </a:pPr>
            <a:endParaRPr lang="en-US" dirty="0" smtClean="0"/>
          </a:p>
        </p:txBody>
      </p:sp>
      <p:pic>
        <p:nvPicPr>
          <p:cNvPr id="4098" name="Picture 2" descr="C:\Users\navnkum2\Desktop\branding tact ppt\techByCis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33800"/>
            <a:ext cx="2725615"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30188" y="431800"/>
            <a:ext cx="8588375" cy="939800"/>
          </a:xfrm>
          <a:prstGeom prst="rect">
            <a:avLst/>
          </a:prstGeom>
        </p:spPr>
        <p:txBody>
          <a:bodyPr vert="horz" lIns="82296" tIns="45720" rIns="82296" bIns="45720" rtlCol="0" anchor="b" anchorCtr="0">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r>
              <a:rPr lang="en-IN" dirty="0" smtClean="0"/>
              <a:t>Branding Applicability	</a:t>
            </a:r>
            <a:endParaRPr lang="en-IN" dirty="0"/>
          </a:p>
        </p:txBody>
      </p:sp>
    </p:spTree>
    <p:extLst>
      <p:ext uri="{BB962C8B-B14F-4D97-AF65-F5344CB8AC3E}">
        <p14:creationId xmlns:p14="http://schemas.microsoft.com/office/powerpoint/2010/main" val="1147483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Skinning Applicability </a:t>
            </a:r>
            <a:endParaRPr lang="en-US" dirty="0"/>
          </a:p>
        </p:txBody>
      </p:sp>
      <p:sp>
        <p:nvSpPr>
          <p:cNvPr id="3" name="Content Placeholder 2"/>
          <p:cNvSpPr>
            <a:spLocks noGrp="1"/>
          </p:cNvSpPr>
          <p:nvPr>
            <p:ph idx="1"/>
          </p:nvPr>
        </p:nvSpPr>
        <p:spPr>
          <a:xfrm>
            <a:off x="230188" y="1339850"/>
            <a:ext cx="8550275" cy="934482"/>
          </a:xfrm>
        </p:spPr>
        <p:txBody>
          <a:bodyPr/>
          <a:lstStyle/>
          <a:p>
            <a:pPr>
              <a:buFont typeface="Wingdings" panose="05000000000000000000" pitchFamily="2" charset="2"/>
              <a:buChar char="Ø"/>
            </a:pPr>
            <a:r>
              <a:rPr lang="en-US" dirty="0" smtClean="0"/>
              <a:t>Skinning is applicable on elements highlighted below.</a:t>
            </a:r>
            <a:endParaRPr lang="en-US" dirty="0"/>
          </a:p>
          <a:p>
            <a:pPr>
              <a:buFont typeface="Wingdings" panose="05000000000000000000" pitchFamily="2" charset="2"/>
              <a:buChar char="Ø"/>
            </a:pPr>
            <a:r>
              <a:rPr lang="en-US" dirty="0" smtClean="0"/>
              <a:t>All skinning changes are customizable and derived from the zip file.</a:t>
            </a:r>
          </a:p>
        </p:txBody>
      </p:sp>
      <p:pic>
        <p:nvPicPr>
          <p:cNvPr id="5122" name="Picture 2" descr="C:\Users\navnkum2\Desktop\branding tact ppt\customizableCh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 y="2514600"/>
            <a:ext cx="8305801"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a:off x="1295400" y="22860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Down Arrow 12"/>
          <p:cNvSpPr/>
          <p:nvPr/>
        </p:nvSpPr>
        <p:spPr>
          <a:xfrm>
            <a:off x="3810000" y="23622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Down Arrow 13"/>
          <p:cNvSpPr/>
          <p:nvPr/>
        </p:nvSpPr>
        <p:spPr>
          <a:xfrm>
            <a:off x="7266708" y="22860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Down Arrow 14"/>
          <p:cNvSpPr/>
          <p:nvPr/>
        </p:nvSpPr>
        <p:spPr>
          <a:xfrm>
            <a:off x="8458200" y="2295525"/>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Down Arrow 15"/>
          <p:cNvSpPr/>
          <p:nvPr/>
        </p:nvSpPr>
        <p:spPr>
          <a:xfrm>
            <a:off x="6781800" y="2447925"/>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Down Arrow 17"/>
          <p:cNvSpPr/>
          <p:nvPr/>
        </p:nvSpPr>
        <p:spPr>
          <a:xfrm rot="10800000">
            <a:off x="7155869" y="47244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Down Arrow 18"/>
          <p:cNvSpPr/>
          <p:nvPr/>
        </p:nvSpPr>
        <p:spPr>
          <a:xfrm rot="10800000">
            <a:off x="8077200" y="47244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Down Arrow 19"/>
          <p:cNvSpPr/>
          <p:nvPr/>
        </p:nvSpPr>
        <p:spPr>
          <a:xfrm rot="10800000">
            <a:off x="6400800" y="4267200"/>
            <a:ext cx="130114" cy="7620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TextBox 21"/>
          <p:cNvSpPr txBox="1"/>
          <p:nvPr/>
        </p:nvSpPr>
        <p:spPr>
          <a:xfrm>
            <a:off x="1323108" y="2034659"/>
            <a:ext cx="353292" cy="369332"/>
          </a:xfrm>
          <a:prstGeom prst="rect">
            <a:avLst/>
          </a:prstGeom>
          <a:noFill/>
        </p:spPr>
        <p:txBody>
          <a:bodyPr wrap="square" rtlCol="0">
            <a:spAutoFit/>
          </a:bodyPr>
          <a:lstStyle/>
          <a:p>
            <a:r>
              <a:rPr lang="en-US" b="1" dirty="0" smtClean="0">
                <a:solidFill>
                  <a:schemeClr val="bg1"/>
                </a:solidFill>
              </a:rPr>
              <a:t>2</a:t>
            </a:r>
            <a:endParaRPr lang="en-US" b="1" dirty="0">
              <a:solidFill>
                <a:schemeClr val="bg1"/>
              </a:solidFill>
            </a:endParaRPr>
          </a:p>
        </p:txBody>
      </p:sp>
      <p:sp>
        <p:nvSpPr>
          <p:cNvPr id="23" name="TextBox 22"/>
          <p:cNvSpPr txBox="1"/>
          <p:nvPr/>
        </p:nvSpPr>
        <p:spPr>
          <a:xfrm>
            <a:off x="3913908" y="2069068"/>
            <a:ext cx="353292" cy="369332"/>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sp>
        <p:nvSpPr>
          <p:cNvPr id="24" name="TextBox 23"/>
          <p:cNvSpPr txBox="1"/>
          <p:nvPr/>
        </p:nvSpPr>
        <p:spPr>
          <a:xfrm>
            <a:off x="6553200" y="2145268"/>
            <a:ext cx="353292"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sp>
        <p:nvSpPr>
          <p:cNvPr id="25" name="TextBox 24"/>
          <p:cNvSpPr txBox="1"/>
          <p:nvPr/>
        </p:nvSpPr>
        <p:spPr>
          <a:xfrm>
            <a:off x="7266708" y="2057400"/>
            <a:ext cx="353292" cy="369332"/>
          </a:xfrm>
          <a:prstGeom prst="rect">
            <a:avLst/>
          </a:prstGeom>
          <a:noFill/>
        </p:spPr>
        <p:txBody>
          <a:bodyPr wrap="square" rtlCol="0">
            <a:spAutoFit/>
          </a:bodyPr>
          <a:lstStyle/>
          <a:p>
            <a:r>
              <a:rPr lang="en-US" b="1" dirty="0" smtClean="0">
                <a:solidFill>
                  <a:schemeClr val="bg1"/>
                </a:solidFill>
              </a:rPr>
              <a:t>5</a:t>
            </a:r>
            <a:endParaRPr lang="en-US" b="1" dirty="0">
              <a:solidFill>
                <a:schemeClr val="bg1"/>
              </a:solidFill>
            </a:endParaRPr>
          </a:p>
        </p:txBody>
      </p:sp>
      <p:sp>
        <p:nvSpPr>
          <p:cNvPr id="26" name="TextBox 25"/>
          <p:cNvSpPr txBox="1"/>
          <p:nvPr/>
        </p:nvSpPr>
        <p:spPr>
          <a:xfrm>
            <a:off x="8229600" y="2069068"/>
            <a:ext cx="353292" cy="369332"/>
          </a:xfrm>
          <a:prstGeom prst="rect">
            <a:avLst/>
          </a:prstGeom>
          <a:noFill/>
        </p:spPr>
        <p:txBody>
          <a:bodyPr wrap="square" rtlCol="0">
            <a:spAutoFit/>
          </a:bodyPr>
          <a:lstStyle/>
          <a:p>
            <a:r>
              <a:rPr lang="en-US" b="1" dirty="0" smtClean="0">
                <a:solidFill>
                  <a:schemeClr val="bg1"/>
                </a:solidFill>
              </a:rPr>
              <a:t>6</a:t>
            </a:r>
            <a:endParaRPr lang="en-US" b="1" dirty="0">
              <a:solidFill>
                <a:schemeClr val="bg1"/>
              </a:solidFill>
            </a:endParaRPr>
          </a:p>
        </p:txBody>
      </p:sp>
      <p:sp>
        <p:nvSpPr>
          <p:cNvPr id="27" name="TextBox 26"/>
          <p:cNvSpPr txBox="1"/>
          <p:nvPr/>
        </p:nvSpPr>
        <p:spPr>
          <a:xfrm>
            <a:off x="2778697" y="4313277"/>
            <a:ext cx="353292" cy="369332"/>
          </a:xfrm>
          <a:prstGeom prst="rect">
            <a:avLst/>
          </a:prstGeom>
          <a:noFill/>
        </p:spPr>
        <p:txBody>
          <a:bodyPr wrap="square" rtlCol="0">
            <a:spAutoFit/>
          </a:bodyPr>
          <a:lstStyle/>
          <a:p>
            <a:r>
              <a:rPr lang="en-US" b="1" dirty="0" smtClean="0">
                <a:solidFill>
                  <a:schemeClr val="bg1"/>
                </a:solidFill>
              </a:rPr>
              <a:t>7</a:t>
            </a:r>
            <a:endParaRPr lang="en-US" b="1" dirty="0">
              <a:solidFill>
                <a:schemeClr val="bg1"/>
              </a:solidFill>
            </a:endParaRPr>
          </a:p>
        </p:txBody>
      </p:sp>
      <p:sp>
        <p:nvSpPr>
          <p:cNvPr id="28" name="TextBox 27"/>
          <p:cNvSpPr txBox="1"/>
          <p:nvPr/>
        </p:nvSpPr>
        <p:spPr>
          <a:xfrm>
            <a:off x="6477000" y="4050268"/>
            <a:ext cx="353292" cy="369332"/>
          </a:xfrm>
          <a:prstGeom prst="rect">
            <a:avLst/>
          </a:prstGeom>
          <a:noFill/>
        </p:spPr>
        <p:txBody>
          <a:bodyPr wrap="square" rtlCol="0">
            <a:spAutoFit/>
          </a:bodyPr>
          <a:lstStyle/>
          <a:p>
            <a:r>
              <a:rPr lang="en-US" b="1" dirty="0" smtClean="0">
                <a:solidFill>
                  <a:schemeClr val="bg1"/>
                </a:solidFill>
              </a:rPr>
              <a:t>8</a:t>
            </a:r>
            <a:endParaRPr lang="en-US" b="1" dirty="0">
              <a:solidFill>
                <a:schemeClr val="bg1"/>
              </a:solidFill>
            </a:endParaRPr>
          </a:p>
        </p:txBody>
      </p:sp>
      <p:sp>
        <p:nvSpPr>
          <p:cNvPr id="29" name="TextBox 28"/>
          <p:cNvSpPr txBox="1"/>
          <p:nvPr/>
        </p:nvSpPr>
        <p:spPr>
          <a:xfrm>
            <a:off x="7239000" y="4507468"/>
            <a:ext cx="353292" cy="369332"/>
          </a:xfrm>
          <a:prstGeom prst="rect">
            <a:avLst/>
          </a:prstGeom>
          <a:noFill/>
        </p:spPr>
        <p:txBody>
          <a:bodyPr wrap="square" rtlCol="0">
            <a:spAutoFit/>
          </a:bodyPr>
          <a:lstStyle/>
          <a:p>
            <a:r>
              <a:rPr lang="en-US" b="1" dirty="0" smtClean="0">
                <a:solidFill>
                  <a:schemeClr val="bg1"/>
                </a:solidFill>
              </a:rPr>
              <a:t>9</a:t>
            </a:r>
            <a:endParaRPr lang="en-US" b="1" dirty="0">
              <a:solidFill>
                <a:schemeClr val="bg1"/>
              </a:solidFill>
            </a:endParaRPr>
          </a:p>
        </p:txBody>
      </p:sp>
      <p:sp>
        <p:nvSpPr>
          <p:cNvPr id="30" name="TextBox 29"/>
          <p:cNvSpPr txBox="1"/>
          <p:nvPr/>
        </p:nvSpPr>
        <p:spPr>
          <a:xfrm>
            <a:off x="8129153" y="4463534"/>
            <a:ext cx="456334" cy="369332"/>
          </a:xfrm>
          <a:prstGeom prst="rect">
            <a:avLst/>
          </a:prstGeom>
          <a:noFill/>
        </p:spPr>
        <p:txBody>
          <a:bodyPr wrap="square" rtlCol="0">
            <a:spAutoFit/>
          </a:bodyPr>
          <a:lstStyle/>
          <a:p>
            <a:r>
              <a:rPr lang="en-US" b="1" dirty="0" smtClean="0">
                <a:solidFill>
                  <a:schemeClr val="bg1"/>
                </a:solidFill>
              </a:rPr>
              <a:t>10</a:t>
            </a:r>
            <a:endParaRPr lang="en-US" b="1" dirty="0">
              <a:solidFill>
                <a:schemeClr val="bg1"/>
              </a:solidFill>
            </a:endParaRPr>
          </a:p>
        </p:txBody>
      </p:sp>
      <p:sp>
        <p:nvSpPr>
          <p:cNvPr id="31" name="Down Arrow 30"/>
          <p:cNvSpPr/>
          <p:nvPr/>
        </p:nvSpPr>
        <p:spPr>
          <a:xfrm rot="10800000">
            <a:off x="2726744" y="4267200"/>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 name="Down Arrow 31"/>
          <p:cNvSpPr/>
          <p:nvPr/>
        </p:nvSpPr>
        <p:spPr>
          <a:xfrm>
            <a:off x="504031" y="2242066"/>
            <a:ext cx="103908" cy="304800"/>
          </a:xfrm>
          <a:prstGeom prst="downArrow">
            <a:avLst/>
          </a:prstGeom>
          <a:solidFill>
            <a:schemeClr val="accent3">
              <a:lumMod val="50000"/>
            </a:schemeClr>
          </a:solidFill>
          <a:ln>
            <a:solidFill>
              <a:schemeClr val="accent3">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Box 32"/>
          <p:cNvSpPr txBox="1"/>
          <p:nvPr/>
        </p:nvSpPr>
        <p:spPr>
          <a:xfrm>
            <a:off x="528490" y="2069068"/>
            <a:ext cx="353292" cy="369332"/>
          </a:xfrm>
          <a:prstGeom prst="rect">
            <a:avLst/>
          </a:prstGeom>
          <a:noFill/>
        </p:spPr>
        <p:txBody>
          <a:bodyPr wrap="square" rtlCol="0">
            <a:spAutoFit/>
          </a:bodyPr>
          <a:lstStyle/>
          <a:p>
            <a:r>
              <a:rPr lang="en-US" b="1" dirty="0">
                <a:solidFill>
                  <a:schemeClr val="bg1"/>
                </a:solidFill>
              </a:rPr>
              <a:t>1</a:t>
            </a:r>
          </a:p>
        </p:txBody>
      </p:sp>
    </p:spTree>
    <p:extLst>
      <p:ext uri="{BB962C8B-B14F-4D97-AF65-F5344CB8AC3E}">
        <p14:creationId xmlns:p14="http://schemas.microsoft.com/office/powerpoint/2010/main" val="328400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914400"/>
          </a:xfrm>
        </p:spPr>
        <p:txBody>
          <a:bodyPr/>
          <a:lstStyle/>
          <a:p>
            <a:r>
              <a:rPr lang="en-US" dirty="0" smtClean="0"/>
              <a:t>Zip File Structure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To enable branding first we need to create a pre-defined folder structure with specified files and club it into a zip file namely,  “</a:t>
            </a:r>
            <a:r>
              <a:rPr lang="en-US" i="1" dirty="0" smtClean="0"/>
              <a:t>branding.zip</a:t>
            </a:r>
            <a:r>
              <a:rPr lang="en-US" dirty="0" smtClean="0"/>
              <a:t>”</a:t>
            </a:r>
          </a:p>
          <a:p>
            <a:pPr lvl="1" indent="0"/>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53495648"/>
              </p:ext>
            </p:extLst>
          </p:nvPr>
        </p:nvGraphicFramePr>
        <p:xfrm>
          <a:off x="990600" y="2133600"/>
          <a:ext cx="6629400" cy="417195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1332616912"/>
                    </a:ext>
                  </a:extLst>
                </a:gridCol>
              </a:tblGrid>
              <a:tr h="347663">
                <a:tc>
                  <a:txBody>
                    <a:bodyPr/>
                    <a:lstStyle/>
                    <a:p>
                      <a:r>
                        <a:rPr lang="en-IN" sz="1600" dirty="0" smtClean="0"/>
                        <a:t>FOLDER STRUCTURE</a:t>
                      </a:r>
                      <a:endParaRPr lang="en-IN" sz="1600" dirty="0"/>
                    </a:p>
                  </a:txBody>
                  <a:tcPr/>
                </a:tc>
                <a:extLst>
                  <a:ext uri="{0D108BD9-81ED-4DB2-BD59-A6C34878D82A}">
                    <a16:rowId xmlns:a16="http://schemas.microsoft.com/office/drawing/2014/main" val="1893472698"/>
                  </a:ext>
                </a:extLst>
              </a:tr>
              <a:tr h="2955131">
                <a:tc>
                  <a:txBody>
                    <a:bodyPr/>
                    <a:lstStyle/>
                    <a:p>
                      <a:r>
                        <a:rPr lang="en-IN" sz="1600" b="0" i="0" u="none" strike="noStrike" kern="1200" baseline="0" dirty="0" smtClean="0">
                          <a:solidFill>
                            <a:schemeClr val="dk1"/>
                          </a:solidFill>
                          <a:latin typeface="+mn-lt"/>
                          <a:ea typeface="+mn-ea"/>
                          <a:cs typeface="+mn-cs"/>
                        </a:rPr>
                        <a:t>Branding(folder)</a:t>
                      </a:r>
                    </a:p>
                    <a:p>
                      <a:r>
                        <a:rPr lang="en-IN" sz="1600" b="0" i="0" u="none" strike="noStrike" kern="1200" baseline="0" dirty="0" smtClean="0">
                          <a:solidFill>
                            <a:schemeClr val="dk1"/>
                          </a:solidFill>
                          <a:latin typeface="+mn-lt"/>
                          <a:ea typeface="+mn-ea"/>
                          <a:cs typeface="+mn-cs"/>
                        </a:rPr>
                        <a:t>        </a:t>
                      </a:r>
                      <a:r>
                        <a:rPr lang="en-IN" sz="1600" b="0" i="0" u="none" strike="noStrike" kern="1200" baseline="0" dirty="0" err="1" smtClean="0">
                          <a:solidFill>
                            <a:schemeClr val="dk1"/>
                          </a:solidFill>
                          <a:latin typeface="+mn-lt"/>
                          <a:ea typeface="+mn-ea"/>
                          <a:cs typeface="+mn-cs"/>
                        </a:rPr>
                        <a:t>ccmadmin</a:t>
                      </a:r>
                      <a:r>
                        <a:rPr lang="en-IN" sz="1600" b="0" i="0" u="none" strike="noStrike" kern="1200" baseline="0" dirty="0" smtClean="0">
                          <a:solidFill>
                            <a:schemeClr val="dk1"/>
                          </a:solidFill>
                          <a:latin typeface="+mn-lt"/>
                          <a:ea typeface="+mn-ea"/>
                          <a:cs typeface="+mn-cs"/>
                        </a:rPr>
                        <a:t> (folder)</a:t>
                      </a:r>
                    </a:p>
                    <a:p>
                      <a:r>
                        <a:rPr lang="en-IN" sz="1600" b="0" i="0" u="none" strike="noStrike" kern="1200" baseline="0" dirty="0" smtClean="0">
                          <a:solidFill>
                            <a:schemeClr val="dk1"/>
                          </a:solidFill>
                          <a:latin typeface="+mn-lt"/>
                          <a:ea typeface="+mn-ea"/>
                          <a:cs typeface="+mn-cs"/>
                        </a:rPr>
                        <a:t>                </a:t>
                      </a:r>
                      <a:r>
                        <a:rPr lang="en-IN" sz="1600" b="0" i="0" u="none" strike="noStrike" kern="1200" baseline="0" dirty="0" err="1" smtClean="0">
                          <a:solidFill>
                            <a:schemeClr val="dk1"/>
                          </a:solidFill>
                          <a:latin typeface="+mn-lt"/>
                          <a:ea typeface="+mn-ea"/>
                          <a:cs typeface="+mn-cs"/>
                        </a:rPr>
                        <a:t>BrandingProperties.properties</a:t>
                      </a:r>
                      <a:r>
                        <a:rPr lang="en-IN" sz="1600" b="0" i="0" u="none" strike="noStrike" kern="1200" baseline="0" dirty="0" smtClean="0">
                          <a:solidFill>
                            <a:schemeClr val="dk1"/>
                          </a:solidFill>
                          <a:latin typeface="+mn-lt"/>
                          <a:ea typeface="+mn-ea"/>
                          <a:cs typeface="+mn-cs"/>
                        </a:rPr>
                        <a:t> (file)</a:t>
                      </a:r>
                    </a:p>
                    <a:p>
                      <a:r>
                        <a:rPr lang="en-IN" sz="1600" b="0" i="0" u="none" strike="noStrike" kern="1200" baseline="0" dirty="0" smtClean="0">
                          <a:solidFill>
                            <a:schemeClr val="dk1"/>
                          </a:solidFill>
                          <a:latin typeface="+mn-lt"/>
                          <a:ea typeface="+mn-ea"/>
                          <a:cs typeface="+mn-cs"/>
                        </a:rPr>
                        <a:t>                brandingHeaderBegLTR.gif (652*1 pixel image)</a:t>
                      </a:r>
                    </a:p>
                    <a:p>
                      <a:r>
                        <a:rPr lang="en-IN" sz="1600" b="0" i="0" u="none" strike="noStrike" kern="1200" baseline="0" dirty="0" smtClean="0">
                          <a:solidFill>
                            <a:schemeClr val="dk1"/>
                          </a:solidFill>
                          <a:latin typeface="+mn-lt"/>
                          <a:ea typeface="+mn-ea"/>
                          <a:cs typeface="+mn-cs"/>
                        </a:rPr>
                        <a:t>                brandingHeaderBegRTL.gif (652*1 pixel image)</a:t>
                      </a:r>
                    </a:p>
                    <a:p>
                      <a:r>
                        <a:rPr lang="en-IN" sz="1600" b="0" i="0" u="none" strike="noStrike" kern="1200" baseline="0" dirty="0" smtClean="0">
                          <a:solidFill>
                            <a:schemeClr val="dk1"/>
                          </a:solidFill>
                          <a:latin typeface="+mn-lt"/>
                          <a:ea typeface="+mn-ea"/>
                          <a:cs typeface="+mn-cs"/>
                        </a:rPr>
                        <a:t>                brandingHeaderEndLTR.gif (652*1 pixel image)</a:t>
                      </a:r>
                    </a:p>
                    <a:p>
                      <a:r>
                        <a:rPr lang="en-IN" sz="1600" b="0" i="0" u="none" strike="noStrike" kern="1200" baseline="0" dirty="0" smtClean="0">
                          <a:solidFill>
                            <a:schemeClr val="dk1"/>
                          </a:solidFill>
                          <a:latin typeface="+mn-lt"/>
                          <a:ea typeface="+mn-ea"/>
                          <a:cs typeface="+mn-cs"/>
                        </a:rPr>
                        <a:t>                brandingHeaderEndRTL.gif (652*1 pixel image)</a:t>
                      </a:r>
                    </a:p>
                    <a:p>
                      <a:r>
                        <a:rPr lang="en-IN" sz="1600" b="0" i="0" u="none" strike="noStrike" kern="1200" baseline="0" dirty="0" smtClean="0">
                          <a:solidFill>
                            <a:schemeClr val="dk1"/>
                          </a:solidFill>
                          <a:latin typeface="+mn-lt"/>
                          <a:ea typeface="+mn-ea"/>
                          <a:cs typeface="+mn-cs"/>
                        </a:rPr>
                        <a:t>                brandingHeaderMidLTR.gif (652*1 pixel image)</a:t>
                      </a:r>
                    </a:p>
                    <a:p>
                      <a:r>
                        <a:rPr lang="en-IN" sz="1600" b="0" i="0" u="none" strike="noStrike" kern="1200" baseline="0" dirty="0" smtClean="0">
                          <a:solidFill>
                            <a:schemeClr val="dk1"/>
                          </a:solidFill>
                          <a:latin typeface="+mn-lt"/>
                          <a:ea typeface="+mn-ea"/>
                          <a:cs typeface="+mn-cs"/>
                        </a:rPr>
                        <a:t>                brandingHeaderMidRTL.gif (652*1 pixel image)</a:t>
                      </a:r>
                    </a:p>
                    <a:p>
                      <a:r>
                        <a:rPr lang="en-IN" sz="1600" b="0" i="0" u="none" strike="noStrike" kern="1200" baseline="0" dirty="0" smtClean="0">
                          <a:solidFill>
                            <a:schemeClr val="dk1"/>
                          </a:solidFill>
                          <a:latin typeface="+mn-lt"/>
                          <a:ea typeface="+mn-ea"/>
                          <a:cs typeface="+mn-cs"/>
                        </a:rPr>
                        <a:t>                ciscoLogo12pxMargin.gif (44*44 pixel image)</a:t>
                      </a:r>
                    </a:p>
                    <a:p>
                      <a:r>
                        <a:rPr lang="en-IN" sz="1600" b="0" i="0" u="none" strike="noStrike" kern="1200" baseline="0" dirty="0" smtClean="0">
                          <a:solidFill>
                            <a:schemeClr val="dk1"/>
                          </a:solidFill>
                          <a:latin typeface="+mn-lt"/>
                          <a:ea typeface="+mn-ea"/>
                          <a:cs typeface="+mn-cs"/>
                        </a:rPr>
                        <a:t>        branding_logo.png (44*25 pixel image)</a:t>
                      </a:r>
                      <a:endParaRPr lang="en-IN" sz="1600" dirty="0"/>
                    </a:p>
                  </a:txBody>
                  <a:tcPr/>
                </a:tc>
                <a:extLst>
                  <a:ext uri="{0D108BD9-81ED-4DB2-BD59-A6C34878D82A}">
                    <a16:rowId xmlns:a16="http://schemas.microsoft.com/office/drawing/2014/main" val="468869581"/>
                  </a:ext>
                </a:extLst>
              </a:tr>
              <a:tr h="869156">
                <a:tc>
                  <a:txBody>
                    <a:bodyPr/>
                    <a:lstStyle/>
                    <a:p>
                      <a:r>
                        <a:rPr lang="en-IN" sz="1600" dirty="0" smtClean="0"/>
                        <a:t>Note –</a:t>
                      </a:r>
                      <a:r>
                        <a:rPr lang="en-IN" sz="1600" baseline="0" dirty="0" smtClean="0"/>
                        <a:t> The properties file is a key-value pair for various </a:t>
                      </a:r>
                      <a:r>
                        <a:rPr lang="en-IN" sz="1600" baseline="0" dirty="0" smtClean="0"/>
                        <a:t>colour </a:t>
                      </a:r>
                      <a:r>
                        <a:rPr lang="en-IN" sz="1600" baseline="0" dirty="0" smtClean="0"/>
                        <a:t>configurations, and the images are for logo and background. (Discussed further in details)</a:t>
                      </a:r>
                      <a:endParaRPr lang="en-IN" sz="1600" dirty="0"/>
                    </a:p>
                  </a:txBody>
                  <a:tcPr/>
                </a:tc>
                <a:extLst>
                  <a:ext uri="{0D108BD9-81ED-4DB2-BD59-A6C34878D82A}">
                    <a16:rowId xmlns:a16="http://schemas.microsoft.com/office/drawing/2014/main" val="4250965162"/>
                  </a:ext>
                </a:extLst>
              </a:tr>
            </a:tbl>
          </a:graphicData>
        </a:graphic>
      </p:graphicFrame>
      <p:sp>
        <p:nvSpPr>
          <p:cNvPr id="4" name="Left Arrow 3"/>
          <p:cNvSpPr/>
          <p:nvPr/>
        </p:nvSpPr>
        <p:spPr>
          <a:xfrm>
            <a:off x="6248400" y="4724400"/>
            <a:ext cx="762000" cy="228600"/>
          </a:xfrm>
          <a:prstGeom prst="lef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p:txBody>
      </p:sp>
      <p:sp>
        <p:nvSpPr>
          <p:cNvPr id="6" name="TextBox 5"/>
          <p:cNvSpPr txBox="1"/>
          <p:nvPr/>
        </p:nvSpPr>
        <p:spPr>
          <a:xfrm>
            <a:off x="6961908" y="4607867"/>
            <a:ext cx="353292" cy="461665"/>
          </a:xfrm>
          <a:prstGeom prst="rect">
            <a:avLst/>
          </a:prstGeom>
          <a:noFill/>
        </p:spPr>
        <p:txBody>
          <a:bodyPr wrap="square" rtlCol="0">
            <a:spAutoFit/>
          </a:bodyPr>
          <a:lstStyle/>
          <a:p>
            <a:r>
              <a:rPr lang="en-US" sz="2400" b="1" dirty="0"/>
              <a:t>1</a:t>
            </a:r>
          </a:p>
        </p:txBody>
      </p:sp>
    </p:spTree>
    <p:extLst>
      <p:ext uri="{BB962C8B-B14F-4D97-AF65-F5344CB8AC3E}">
        <p14:creationId xmlns:p14="http://schemas.microsoft.com/office/powerpoint/2010/main" val="196600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92425</TotalTime>
  <Words>928</Words>
  <Application>Microsoft Office PowerPoint</Application>
  <PresentationFormat>On-screen Show (4:3)</PresentationFormat>
  <Paragraphs>167</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PGothic</vt:lpstr>
      <vt:lpstr>Arial</vt:lpstr>
      <vt:lpstr>Calibri</vt:lpstr>
      <vt:lpstr>Ciscolight</vt:lpstr>
      <vt:lpstr>Wingdings</vt:lpstr>
      <vt:lpstr>Cisco Arial 4x3 template_dark</vt:lpstr>
      <vt:lpstr>PowerPoint Presentation</vt:lpstr>
      <vt:lpstr>PowerPoint Presentation</vt:lpstr>
      <vt:lpstr>  Agenda</vt:lpstr>
      <vt:lpstr>Introduction</vt:lpstr>
      <vt:lpstr>Overview of Changes</vt:lpstr>
      <vt:lpstr>Branding Applicability </vt:lpstr>
      <vt:lpstr>PowerPoint Presentation</vt:lpstr>
      <vt:lpstr>Skinning Applicability </vt:lpstr>
      <vt:lpstr>Zip File Structure</vt:lpstr>
      <vt:lpstr>Properties File Content</vt:lpstr>
      <vt:lpstr>PowerPoint Presentation</vt:lpstr>
      <vt:lpstr>Enabling Branding Customizations</vt:lpstr>
      <vt:lpstr>Disabling Branding Customizations</vt:lpstr>
      <vt:lpstr>Demo</vt:lpstr>
      <vt:lpstr>Troubleshooting</vt:lpstr>
      <vt:lpstr>References</vt:lpstr>
      <vt:lpstr>Thank You</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dc:title>
  <dc:creator>ashisaxe</dc:creator>
  <cp:lastModifiedBy>Rishabh Jain -X (risjain2 - ARICENT TECHNOLOGIES MAURIITIUS LIMITED at Cisco)</cp:lastModifiedBy>
  <cp:revision>2047</cp:revision>
  <dcterms:created xsi:type="dcterms:W3CDTF">2012-08-27T10:18:31Z</dcterms:created>
  <dcterms:modified xsi:type="dcterms:W3CDTF">2018-03-07T06:21:34Z</dcterms:modified>
</cp:coreProperties>
</file>