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99" r:id="rId2"/>
    <p:sldId id="292" r:id="rId3"/>
    <p:sldId id="400" r:id="rId4"/>
    <p:sldId id="594" r:id="rId5"/>
    <p:sldId id="599" r:id="rId6"/>
    <p:sldId id="596" r:id="rId7"/>
    <p:sldId id="54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jindal" initials="d" lastIdx="14" clrIdx="0"/>
  <p:cmAuthor id="1" name="aditijai"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8" autoAdjust="0"/>
    <p:restoredTop sz="99712" autoAdjust="0"/>
  </p:normalViewPr>
  <p:slideViewPr>
    <p:cSldViewPr>
      <p:cViewPr varScale="1">
        <p:scale>
          <a:sx n="92" d="100"/>
          <a:sy n="92" d="100"/>
        </p:scale>
        <p:origin x="-1254" y="-96"/>
      </p:cViewPr>
      <p:guideLst>
        <p:guide orient="horz" pos="2160"/>
        <p:guide pos="2880"/>
      </p:guideLst>
    </p:cSldViewPr>
  </p:slideViewPr>
  <p:outlineViewPr>
    <p:cViewPr>
      <p:scale>
        <a:sx n="33" d="100"/>
        <a:sy n="33" d="100"/>
      </p:scale>
      <p:origin x="0" y="6300"/>
    </p:cViewPr>
  </p:outlineViewPr>
  <p:notesTextViewPr>
    <p:cViewPr>
      <p:scale>
        <a:sx n="1" d="1"/>
        <a:sy n="1" d="1"/>
      </p:scale>
      <p:origin x="0" y="0"/>
    </p:cViewPr>
  </p:notesTextViewPr>
  <p:sorterViewPr>
    <p:cViewPr>
      <p:scale>
        <a:sx n="70" d="100"/>
        <a:sy n="70" d="100"/>
      </p:scale>
      <p:origin x="0" y="0"/>
    </p:cViewPr>
  </p:sorterViewPr>
  <p:notesViewPr>
    <p:cSldViewPr>
      <p:cViewPr>
        <p:scale>
          <a:sx n="130" d="100"/>
          <a:sy n="130" d="100"/>
        </p:scale>
        <p:origin x="-198" y="8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B7855B3-5665-4835-8173-ED71D99EFB9A}" type="datetimeFigureOut">
              <a:rPr lang="en-US"/>
              <a:pPr>
                <a:defRPr/>
              </a:pPr>
              <a:t>3/13/2018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600F71F-0027-4951-B536-73704F61E4F8}" type="slidenum">
              <a:rPr lang="en-US"/>
              <a:pPr>
                <a:defRPr/>
              </a:pPr>
              <a:t>‹#›</a:t>
            </a:fld>
            <a:endParaRPr lang="en-US" dirty="0"/>
          </a:p>
        </p:txBody>
      </p:sp>
    </p:spTree>
    <p:extLst>
      <p:ext uri="{BB962C8B-B14F-4D97-AF65-F5344CB8AC3E}">
        <p14:creationId xmlns:p14="http://schemas.microsoft.com/office/powerpoint/2010/main" val="4210444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52C4B0AE-4FF9-4EAB-82C9-2E2E3977EFEA}" type="slidenum">
              <a:rPr lang="en-US" altLang="en-US" smtClean="0">
                <a:solidFill>
                  <a:srgbClr val="000000"/>
                </a:solidFill>
              </a:rPr>
              <a:pPr/>
              <a:t>1</a:t>
            </a:fld>
            <a:endParaRPr lang="en-US" altLang="en-US" dirty="0" smtClean="0">
              <a:solidFill>
                <a:srgbClr val="000000"/>
              </a:solidFill>
            </a:endParaRPr>
          </a:p>
        </p:txBody>
      </p:sp>
    </p:spTree>
    <p:extLst>
      <p:ext uri="{BB962C8B-B14F-4D97-AF65-F5344CB8AC3E}">
        <p14:creationId xmlns:p14="http://schemas.microsoft.com/office/powerpoint/2010/main" val="14092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2798D915-4C1A-4105-8319-9FA32DCAD19A}" type="slidenum">
              <a:rPr lang="en-US" altLang="en-US" smtClean="0"/>
              <a:pPr/>
              <a:t>2</a:t>
            </a:fld>
            <a:endParaRPr lang="en-US" altLang="en-US" dirty="0" smtClean="0"/>
          </a:p>
        </p:txBody>
      </p:sp>
    </p:spTree>
    <p:extLst>
      <p:ext uri="{BB962C8B-B14F-4D97-AF65-F5344CB8AC3E}">
        <p14:creationId xmlns:p14="http://schemas.microsoft.com/office/powerpoint/2010/main" val="202856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B8D8BDCD-F2E6-4A8A-8ED1-98AC7983D424}" type="slidenum">
              <a:rPr lang="en-US" altLang="en-US" smtClean="0"/>
              <a:pPr/>
              <a:t>3</a:t>
            </a:fld>
            <a:endParaRPr lang="en-US" altLang="en-US" dirty="0" smtClean="0"/>
          </a:p>
        </p:txBody>
      </p:sp>
    </p:spTree>
    <p:extLst>
      <p:ext uri="{BB962C8B-B14F-4D97-AF65-F5344CB8AC3E}">
        <p14:creationId xmlns:p14="http://schemas.microsoft.com/office/powerpoint/2010/main" val="2972315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3F8B130B-1D3C-4809-AC1D-A7EFCED9BF39}"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38139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435450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116307053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7661817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dirty="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368201759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68693047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548856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9509977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09308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407459220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876700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r>
              <a:rPr lang="en-US" altLang="en-US" sz="600" dirty="0" smtClean="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D50ED1E7-9DDC-434E-9454-9C79919CD219}"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279759697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10C9438D-E7BB-4820-A20C-A577E702040C}"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80841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a:spLocks noChangeArrowheads="1"/>
          </p:cNvSpPr>
          <p:nvPr userDrawn="1"/>
        </p:nvSpPr>
        <p:spPr bwMode="auto">
          <a:xfrm>
            <a:off x="1892300" y="4794250"/>
            <a:ext cx="5346700" cy="996950"/>
          </a:xfrm>
          <a:prstGeom prst="rect">
            <a:avLst/>
          </a:prstGeom>
          <a:solidFill>
            <a:schemeClr val="bg1"/>
          </a:solidFill>
          <a:ln>
            <a:noFill/>
          </a:ln>
          <a:effectLst>
            <a:outerShdw blurRad="114300" dist="38100" dir="5400000" algn="t" rotWithShape="0">
              <a:srgbClr val="808080">
                <a:alpha val="39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FFFFFF"/>
              </a:solidFill>
              <a:latin typeface="+mn-lt"/>
              <a:ea typeface="+mn-ea"/>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dirty="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50572495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4267534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dirty="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8975522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298664879"/>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E0A9C3A-026F-4434-9093-F88CFC8B17E1}"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24667887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555628801"/>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userDrawn="1"/>
        </p:nvSpPr>
        <p:spPr bwMode="auto">
          <a:xfrm>
            <a:off x="0" y="0"/>
            <a:ext cx="9144000" cy="6858000"/>
          </a:xfrm>
          <a:prstGeom prst="rect">
            <a:avLst/>
          </a:prstGeom>
          <a:blipFill dpi="0" rotWithShape="1">
            <a:blip r:embed="rId3">
              <a:alphaModFix amt="29000"/>
            </a:blip>
            <a:srcRect/>
            <a:stretch>
              <a:fillRect/>
            </a:stretch>
          </a:blip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dirty="0" smtClean="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dirty="0" smtClean="0"/>
              <a:t>Click icon to add media</a:t>
            </a:r>
            <a:endParaRPr lang="en-US" noProof="0" dirty="0"/>
          </a:p>
        </p:txBody>
      </p:sp>
    </p:spTree>
    <p:extLst>
      <p:ext uri="{BB962C8B-B14F-4D97-AF65-F5344CB8AC3E}">
        <p14:creationId xmlns:p14="http://schemas.microsoft.com/office/powerpoint/2010/main" val="1696089201"/>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907342"/>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42B6F084-6F1E-4569-B8A0-E883FC2A6AB6}"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Tree>
    <p:extLst>
      <p:ext uri="{BB962C8B-B14F-4D97-AF65-F5344CB8AC3E}">
        <p14:creationId xmlns:p14="http://schemas.microsoft.com/office/powerpoint/2010/main" val="10740122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47B05D3-15EC-4C1F-BEE1-44BB5C2EDBAE}"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46646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36924536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dirty="0" smtClean="0">
                <a:solidFill>
                  <a:srgbClr val="FFFFFF"/>
                </a:solidFill>
                <a:ea typeface="+mn-ea"/>
              </a:rPr>
              <a:t>Thank you.</a:t>
            </a:r>
          </a:p>
        </p:txBody>
      </p:sp>
    </p:spTree>
    <p:extLst>
      <p:ext uri="{BB962C8B-B14F-4D97-AF65-F5344CB8AC3E}">
        <p14:creationId xmlns:p14="http://schemas.microsoft.com/office/powerpoint/2010/main" val="2648833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2724866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dirty="0" smtClean="0">
                <a:solidFill>
                  <a:srgbClr val="FFFFFF"/>
                </a:solidFill>
                <a:ea typeface="+mn-ea"/>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extLst>
      <p:ext uri="{BB962C8B-B14F-4D97-AF65-F5344CB8AC3E}">
        <p14:creationId xmlns:p14="http://schemas.microsoft.com/office/powerpoint/2010/main" val="2283783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1F3F5E-3233-44C2-830D-07CCDF68C414}" type="datetimeFigureOut">
              <a:rPr lang="en-US"/>
              <a:pPr>
                <a:defRPr/>
              </a:pPr>
              <a:t>3/13/2018</a:t>
            </a:fld>
            <a:endParaRPr lang="en-US" dirty="0"/>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24CA62-9439-4062-9683-F5C470988E2D}" type="slidenum">
              <a:rPr lang="en-US"/>
              <a:pPr>
                <a:defRPr/>
              </a:pPr>
              <a:t>‹#›</a:t>
            </a:fld>
            <a:endParaRPr lang="en-US" dirty="0"/>
          </a:p>
        </p:txBody>
      </p:sp>
    </p:spTree>
    <p:extLst>
      <p:ext uri="{BB962C8B-B14F-4D97-AF65-F5344CB8AC3E}">
        <p14:creationId xmlns:p14="http://schemas.microsoft.com/office/powerpoint/2010/main" val="212725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dirty="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33198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dirty="0" smtClean="0">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A2E0FCF-132C-43D0-B6E3-BA90520DFD06}"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26834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7837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5934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E3A7EED-5983-4571-ADE3-FBD418E25E17}"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848009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2014 Cisco System Inc. All rights reserved</a:t>
            </a:r>
            <a:endParaRPr lang="en-US" altLang="en-US" sz="600" dirty="0" smtClean="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dirty="0" smtClean="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E6E8C881-3938-4EAD-8E3A-C68907EC7537}" type="slidenum">
              <a:rPr lang="en-US" altLang="en-US" sz="600" smtClean="0">
                <a:solidFill>
                  <a:srgbClr val="C0C0C0"/>
                </a:solidFill>
              </a:rPr>
              <a:pPr algn="r" eaLnBrk="1" hangingPunct="1">
                <a:defRPr/>
              </a:pPr>
              <a:t>‹#›</a:t>
            </a:fld>
            <a:endParaRPr lang="en-US" altLang="en-US" sz="600" dirty="0" smtClean="0">
              <a:solidFill>
                <a:srgbClr val="C0C0C0"/>
              </a:solidFill>
            </a:endParaRPr>
          </a:p>
        </p:txBody>
      </p:sp>
      <p:pic>
        <p:nvPicPr>
          <p:cNvPr id="1031" name="Picture 7" descr="bottom bar.jpg"/>
          <p:cNvPicPr>
            <a:picLocks noChangeAspect="1"/>
          </p:cNvPicPr>
          <p:nvPr/>
        </p:nvPicPr>
        <p:blipFill>
          <a:blip r:embed="rId37">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75" r:id="rId7"/>
    <p:sldLayoutId id="2147488776" r:id="rId8"/>
    <p:sldLayoutId id="2147488792" r:id="rId9"/>
    <p:sldLayoutId id="2147488777" r:id="rId10"/>
    <p:sldLayoutId id="2147488778" r:id="rId11"/>
    <p:sldLayoutId id="2147488779" r:id="rId12"/>
    <p:sldLayoutId id="2147488780" r:id="rId13"/>
    <p:sldLayoutId id="2147488781" r:id="rId14"/>
    <p:sldLayoutId id="2147488782" r:id="rId15"/>
    <p:sldLayoutId id="2147488793" r:id="rId16"/>
    <p:sldLayoutId id="2147488794" r:id="rId17"/>
    <p:sldLayoutId id="2147488783" r:id="rId18"/>
    <p:sldLayoutId id="2147488795" r:id="rId19"/>
    <p:sldLayoutId id="2147488796" r:id="rId20"/>
    <p:sldLayoutId id="2147488797" r:id="rId21"/>
    <p:sldLayoutId id="2147488798" r:id="rId22"/>
    <p:sldLayoutId id="2147488799" r:id="rId23"/>
    <p:sldLayoutId id="2147488800" r:id="rId24"/>
    <p:sldLayoutId id="2147488801" r:id="rId25"/>
    <p:sldLayoutId id="2147488784" r:id="rId26"/>
    <p:sldLayoutId id="2147488802" r:id="rId27"/>
    <p:sldLayoutId id="2147488803" r:id="rId28"/>
    <p:sldLayoutId id="2147488804" r:id="rId29"/>
    <p:sldLayoutId id="2147488805" r:id="rId30"/>
    <p:sldLayoutId id="2147488806" r:id="rId31"/>
    <p:sldLayoutId id="2147488807" r:id="rId32"/>
    <p:sldLayoutId id="2147488808" r:id="rId33"/>
    <p:sldLayoutId id="2147488809" r:id="rId34"/>
    <p:sldLayoutId id="2147488822" r:id="rId35"/>
  </p:sldLayoutIdLst>
  <p:transition>
    <p:wipe dir="r"/>
  </p:transition>
  <p:timing>
    <p:tnLst>
      <p:par>
        <p:cTn id="1" dur="indefinite" restart="never" nodeType="tmRoot"/>
      </p:par>
    </p:tnLst>
  </p:timing>
  <p:txStyles>
    <p:titleStyle>
      <a:lvl1pPr algn="l" rtl="0" eaLnBrk="0" fontAlgn="base" hangingPunct="0">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S PGothic" pitchFamily="34" charset="-128"/>
          <a:cs typeface="+mj-cs"/>
        </a:defRPr>
      </a:lvl1pPr>
      <a:lvl2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2pPr>
      <a:lvl3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3pPr>
      <a:lvl4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4pPr>
      <a:lvl5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5pPr>
      <a:lvl6pPr marL="457200" algn="l" rtl="0" fontAlgn="base">
        <a:lnSpc>
          <a:spcPct val="80000"/>
        </a:lnSpc>
        <a:spcBef>
          <a:spcPct val="0"/>
        </a:spcBef>
        <a:spcAft>
          <a:spcPct val="0"/>
        </a:spcAft>
        <a:defRPr sz="3600">
          <a:solidFill>
            <a:schemeClr val="tx1"/>
          </a:solidFill>
          <a:latin typeface="Arial" charset="0"/>
        </a:defRPr>
      </a:lvl6pPr>
      <a:lvl7pPr marL="914400" algn="l" rtl="0" fontAlgn="base">
        <a:lnSpc>
          <a:spcPct val="80000"/>
        </a:lnSpc>
        <a:spcBef>
          <a:spcPct val="0"/>
        </a:spcBef>
        <a:spcAft>
          <a:spcPct val="0"/>
        </a:spcAft>
        <a:defRPr sz="3600">
          <a:solidFill>
            <a:schemeClr val="tx1"/>
          </a:solidFill>
          <a:latin typeface="Arial" charset="0"/>
        </a:defRPr>
      </a:lvl7pPr>
      <a:lvl8pPr marL="1371600" algn="l" rtl="0" fontAlgn="base">
        <a:lnSpc>
          <a:spcPct val="80000"/>
        </a:lnSpc>
        <a:spcBef>
          <a:spcPct val="0"/>
        </a:spcBef>
        <a:spcAft>
          <a:spcPct val="0"/>
        </a:spcAft>
        <a:defRPr sz="3600">
          <a:solidFill>
            <a:schemeClr val="tx1"/>
          </a:solidFill>
          <a:latin typeface="Arial" charset="0"/>
        </a:defRPr>
      </a:lvl8pPr>
      <a:lvl9pPr marL="1828800" algn="l" rtl="0" fontAlgn="base">
        <a:lnSpc>
          <a:spcPct val="8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p:txBody>
          <a:bodyPr/>
          <a:lstStyle/>
          <a:p>
            <a:pPr eaLnBrk="1" hangingPunct="1"/>
            <a:endParaRPr altLang="en-US" dirty="0" smtClean="0">
              <a:ea typeface="MS PGothic" pitchFamily="34" charset="-128"/>
            </a:endParaRPr>
          </a:p>
          <a:p>
            <a:pPr eaLnBrk="1" hangingPunct="1"/>
            <a:r>
              <a:rPr altLang="en-US" dirty="0" smtClean="0">
                <a:ea typeface="MS PGothic" pitchFamily="34" charset="-128"/>
              </a:rPr>
              <a:t/>
            </a:r>
            <a:br>
              <a:rPr altLang="en-US" dirty="0" smtClean="0">
                <a:ea typeface="MS PGothic" pitchFamily="34" charset="-128"/>
              </a:rPr>
            </a:br>
            <a:endParaRPr altLang="en-US" dirty="0" smtClean="0">
              <a:ea typeface="MS PGothic" pitchFamily="34" charset="-128"/>
            </a:endParaRPr>
          </a:p>
        </p:txBody>
      </p:sp>
      <p:sp>
        <p:nvSpPr>
          <p:cNvPr id="26627" name="Text Placeholder 4"/>
          <p:cNvSpPr>
            <a:spLocks noGrp="1"/>
          </p:cNvSpPr>
          <p:nvPr>
            <p:ph type="body" sz="quarter" idx="10"/>
          </p:nvPr>
        </p:nvSpPr>
        <p:spPr>
          <a:xfrm>
            <a:off x="381000" y="5483225"/>
            <a:ext cx="8112125" cy="384175"/>
          </a:xfrm>
        </p:spPr>
        <p:txBody>
          <a:bodyPr>
            <a:normAutofit/>
          </a:bodyPr>
          <a:lstStyle/>
          <a:p>
            <a:pPr algn="r" eaLnBrk="1" hangingPunct="1"/>
            <a:r>
              <a:rPr lang="en-US" altLang="en-US" sz="2000" dirty="0" smtClean="0"/>
              <a:t>Mar 2018</a:t>
            </a:r>
            <a:endParaRPr lang="en-US" altLang="en-US" sz="2000" dirty="0"/>
          </a:p>
          <a:p>
            <a:pPr algn="r" eaLnBrk="1" hangingPunct="1"/>
            <a:endParaRPr altLang="en-US" dirty="0" smtClean="0">
              <a:ea typeface="MS PGothic" pitchFamily="34" charset="-128"/>
            </a:endParaRPr>
          </a:p>
        </p:txBody>
      </p:sp>
      <p:sp>
        <p:nvSpPr>
          <p:cNvPr id="26628" name="Rectangle 3"/>
          <p:cNvSpPr txBox="1">
            <a:spLocks/>
          </p:cNvSpPr>
          <p:nvPr/>
        </p:nvSpPr>
        <p:spPr bwMode="auto">
          <a:xfrm>
            <a:off x="647700" y="2362200"/>
            <a:ext cx="775335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eaLnBrk="0" hangingPunct="0">
              <a:lnSpc>
                <a:spcPct val="90000"/>
              </a:lnSpc>
            </a:pPr>
            <a:r>
              <a:rPr lang="en-US" altLang="en-US" sz="4400" b="1" dirty="0"/>
              <a:t>Cisco Unity </a:t>
            </a:r>
            <a:r>
              <a:rPr lang="en-US" altLang="en-US" sz="4400" b="1" dirty="0" smtClean="0"/>
              <a:t>Connection</a:t>
            </a:r>
          </a:p>
          <a:p>
            <a:pPr algn="ctr" eaLnBrk="0" hangingPunct="0">
              <a:lnSpc>
                <a:spcPct val="90000"/>
              </a:lnSpc>
            </a:pPr>
            <a:r>
              <a:rPr lang="en-IN" altLang="en-US" sz="3600" b="1" dirty="0" smtClean="0"/>
              <a:t>SSO Authentication </a:t>
            </a:r>
            <a:r>
              <a:rPr lang="en-IN" altLang="en-US" sz="3600" b="1" dirty="0"/>
              <a:t>for Local User</a:t>
            </a:r>
            <a:endParaRPr lang="en-US" altLang="en-US" sz="3600" b="1"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ChangeArrowheads="1"/>
          </p:cNvSpPr>
          <p:nvPr/>
        </p:nvSpPr>
        <p:spPr bwMode="auto">
          <a:xfrm>
            <a:off x="468313" y="2133600"/>
            <a:ext cx="79406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marL="228600" indent="-228600" algn="ctr"/>
            <a:r>
              <a:rPr lang="en-US" altLang="en-US" sz="2800" b="1" i="1" dirty="0"/>
              <a:t>Notice</a:t>
            </a:r>
          </a:p>
          <a:p>
            <a:pPr marL="228600" indent="-228600" algn="ctr"/>
            <a:endParaRPr lang="en-US" altLang="en-US" b="1" i="1" dirty="0"/>
          </a:p>
          <a:p>
            <a:pPr marL="228600" indent="-228600" algn="ctr"/>
            <a:r>
              <a:rPr lang="en-US" altLang="en-US" b="1" i="1" dirty="0"/>
              <a:t>The information in this presentation is provided under Non-Disclosure agreement and should be treated as Cisco Confidential. Under no circumstances is this information to be shared further without the express consent of Cisco.  </a:t>
            </a:r>
          </a:p>
          <a:p>
            <a:pPr marL="228600" indent="-228600" algn="ctr"/>
            <a:endParaRPr lang="en-US" altLang="en-US" b="1" i="1" dirty="0"/>
          </a:p>
          <a:p>
            <a:pPr marL="228600" indent="-228600" algn="ctr"/>
            <a:r>
              <a:rPr lang="en-US" altLang="en-US" b="1" i="1" dirty="0"/>
              <a:t>Any roadmap item is subject to change at the sole discretion of  Cisco, and Cisco will have no liability for delay in the delivery or failure to deliver any of the products or features set forth in this document.</a:t>
            </a:r>
          </a:p>
        </p:txBody>
      </p:sp>
      <p:grpSp>
        <p:nvGrpSpPr>
          <p:cNvPr id="27651" name="Group 6"/>
          <p:cNvGrpSpPr>
            <a:grpSpLocks/>
          </p:cNvGrpSpPr>
          <p:nvPr/>
        </p:nvGrpSpPr>
        <p:grpSpPr bwMode="auto">
          <a:xfrm>
            <a:off x="3348038" y="692150"/>
            <a:ext cx="2101850" cy="1116013"/>
            <a:chOff x="3272" y="1316"/>
            <a:chExt cx="1889" cy="1002"/>
          </a:xfrm>
        </p:grpSpPr>
        <p:sp>
          <p:nvSpPr>
            <p:cNvPr id="27652"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7653"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solidFill>
                  <a:srgbClr val="000000"/>
                </a:solidFill>
              </a:endParaRPr>
            </a:p>
          </p:txBody>
        </p:sp>
        <p:sp>
          <p:nvSpPr>
            <p:cNvPr id="27654"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5"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6"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7"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8"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9"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0"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1"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2"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3"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4"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5"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6"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88375" cy="685800"/>
          </a:xfrm>
        </p:spPr>
        <p:txBody>
          <a:bodyPr/>
          <a:lstStyle/>
          <a:p>
            <a:pPr eaLnBrk="1" hangingPunct="1">
              <a:defRPr/>
            </a:pPr>
            <a:r>
              <a:rPr dirty="0" smtClean="0">
                <a:ea typeface="+mj-ea"/>
              </a:rPr>
              <a:t/>
            </a:r>
            <a:br>
              <a:rPr dirty="0" smtClean="0">
                <a:ea typeface="+mj-ea"/>
              </a:rPr>
            </a:br>
            <a:r>
              <a:rPr dirty="0" smtClean="0">
                <a:ea typeface="+mj-ea"/>
              </a:rPr>
              <a:t> Agenda</a:t>
            </a:r>
            <a:endParaRPr dirty="0">
              <a:ea typeface="+mj-ea"/>
            </a:endParaRPr>
          </a:p>
        </p:txBody>
      </p:sp>
      <p:sp>
        <p:nvSpPr>
          <p:cNvPr id="28675" name="Content Placeholder 3"/>
          <p:cNvSpPr>
            <a:spLocks noGrp="1"/>
          </p:cNvSpPr>
          <p:nvPr>
            <p:ph idx="1"/>
          </p:nvPr>
        </p:nvSpPr>
        <p:spPr>
          <a:xfrm>
            <a:off x="304800" y="1371600"/>
            <a:ext cx="5867400" cy="4419600"/>
          </a:xfrm>
        </p:spPr>
        <p:txBody>
          <a:bodyPr/>
          <a:lstStyle/>
          <a:p>
            <a:pPr marL="406400" indent="-406400">
              <a:buFont typeface="Wingdings" pitchFamily="2" charset="2"/>
              <a:buChar char="v"/>
            </a:pPr>
            <a:r>
              <a:rPr altLang="en-US" dirty="0" smtClean="0"/>
              <a:t>Introduction</a:t>
            </a:r>
          </a:p>
          <a:p>
            <a:pPr marL="406400" indent="-406400">
              <a:buFont typeface="Wingdings" pitchFamily="2" charset="2"/>
              <a:buChar char="v"/>
            </a:pPr>
            <a:r>
              <a:rPr altLang="en-US" dirty="0" smtClean="0"/>
              <a:t>What</a:t>
            </a:r>
            <a:r>
              <a:rPr lang="en-US" altLang="en-US" dirty="0"/>
              <a:t>'</a:t>
            </a:r>
            <a:r>
              <a:rPr altLang="ja-JP" dirty="0" smtClean="0"/>
              <a:t>s new</a:t>
            </a:r>
          </a:p>
          <a:p>
            <a:pPr marL="406400" indent="-406400">
              <a:buFont typeface="Wingdings" pitchFamily="2" charset="2"/>
              <a:buChar char="v"/>
            </a:pPr>
            <a:r>
              <a:rPr lang="en-US" altLang="en-US" dirty="0" smtClean="0"/>
              <a:t>Demo</a:t>
            </a:r>
          </a:p>
          <a:p>
            <a:pPr marL="406400" indent="-406400">
              <a:buFont typeface="Wingdings" pitchFamily="2" charset="2"/>
              <a:buChar char="v"/>
            </a:pPr>
            <a:endParaRPr lang="en-US" altLang="en-US"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IN"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a:t>Cisco Unity Connection supports SSO feature that allows </a:t>
            </a:r>
            <a:r>
              <a:rPr lang="en-IN" dirty="0" smtClean="0"/>
              <a:t>LDAP  integrated users </a:t>
            </a:r>
            <a:r>
              <a:rPr lang="en-IN" dirty="0"/>
              <a:t>to </a:t>
            </a:r>
            <a:r>
              <a:rPr lang="en-IN" dirty="0" smtClean="0"/>
              <a:t>login </a:t>
            </a:r>
            <a:r>
              <a:rPr lang="en-IN" dirty="0"/>
              <a:t>once and gain access </a:t>
            </a:r>
            <a:r>
              <a:rPr lang="en-IN" dirty="0" smtClean="0"/>
              <a:t>to interfaces:</a:t>
            </a:r>
          </a:p>
          <a:p>
            <a:pPr marL="692150" lvl="1" indent="-285750">
              <a:buFont typeface="Wingdings" panose="05000000000000000000" pitchFamily="2" charset="2"/>
              <a:buChar char="q"/>
            </a:pPr>
            <a:r>
              <a:rPr lang="en-IN" dirty="0"/>
              <a:t>Web applications, such as Cisco Unity Connection Administration, Cisco Unity Connection Serviceability and Cisco Personal Communications Assistant etc</a:t>
            </a:r>
            <a:r>
              <a:rPr lang="en-IN" dirty="0" smtClean="0"/>
              <a:t>.</a:t>
            </a:r>
            <a:endParaRPr lang="en-IN" dirty="0"/>
          </a:p>
          <a:p>
            <a:pPr marL="692150" lvl="1" indent="-285750">
              <a:buFont typeface="Wingdings" panose="05000000000000000000" pitchFamily="2" charset="2"/>
              <a:buChar char="q"/>
            </a:pPr>
            <a:r>
              <a:rPr lang="en-IN" dirty="0"/>
              <a:t>Platform applications such as Cisco Unified Communications OS Administration and Disaster Recovery System.</a:t>
            </a:r>
          </a:p>
          <a:p>
            <a:pPr>
              <a:buFont typeface="Wingdings" panose="05000000000000000000" pitchFamily="2" charset="2"/>
              <a:buChar char="Ø"/>
            </a:pPr>
            <a:r>
              <a:rPr lang="en-IN" dirty="0" smtClean="0"/>
              <a:t>CUC </a:t>
            </a:r>
            <a:r>
              <a:rPr lang="en-IN" dirty="0"/>
              <a:t>12.0 and </a:t>
            </a:r>
            <a:r>
              <a:rPr lang="en-IN" dirty="0" smtClean="0"/>
              <a:t>earlier releases support </a:t>
            </a:r>
            <a:r>
              <a:rPr lang="en-IN" dirty="0"/>
              <a:t>Single Sign-On access </a:t>
            </a:r>
            <a:r>
              <a:rPr lang="en-IN" dirty="0" smtClean="0"/>
              <a:t>to </a:t>
            </a:r>
            <a:r>
              <a:rPr lang="en-IN" dirty="0"/>
              <a:t>all the </a:t>
            </a:r>
            <a:r>
              <a:rPr lang="en-IN" dirty="0" smtClean="0"/>
              <a:t>users </a:t>
            </a:r>
            <a:r>
              <a:rPr lang="en-IN" dirty="0"/>
              <a:t>that are integrated to Active Directory </a:t>
            </a:r>
            <a:r>
              <a:rPr lang="en-IN" dirty="0" smtClean="0"/>
              <a:t>through LDAP on </a:t>
            </a:r>
            <a:r>
              <a:rPr lang="en-IN" dirty="0"/>
              <a:t>Cisco Unity </a:t>
            </a:r>
            <a:r>
              <a:rPr lang="en-IN" dirty="0" smtClean="0"/>
              <a:t>Connection</a:t>
            </a:r>
          </a:p>
          <a:p>
            <a:pPr>
              <a:buFont typeface="Wingdings" panose="05000000000000000000" pitchFamily="2" charset="2"/>
              <a:buChar char="Ø"/>
            </a:pPr>
            <a:r>
              <a:rPr lang="en-IN" altLang="en-US" dirty="0"/>
              <a:t>Other users can login through recovery </a:t>
            </a:r>
            <a:r>
              <a:rPr lang="en-IN" altLang="en-US" dirty="0" smtClean="0"/>
              <a:t>URL</a:t>
            </a:r>
            <a:endParaRPr lang="en-US" altLang="en-US" dirty="0"/>
          </a:p>
        </p:txBody>
      </p:sp>
    </p:spTree>
    <p:extLst>
      <p:ext uri="{BB962C8B-B14F-4D97-AF65-F5344CB8AC3E}">
        <p14:creationId xmlns:p14="http://schemas.microsoft.com/office/powerpoint/2010/main" val="4285971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New</a:t>
            </a:r>
            <a:endParaRPr lang="en-IN" dirty="0"/>
          </a:p>
        </p:txBody>
      </p:sp>
      <p:sp>
        <p:nvSpPr>
          <p:cNvPr id="3" name="Content Placeholder 2"/>
          <p:cNvSpPr>
            <a:spLocks noGrp="1"/>
          </p:cNvSpPr>
          <p:nvPr>
            <p:ph idx="1"/>
          </p:nvPr>
        </p:nvSpPr>
        <p:spPr>
          <a:xfrm>
            <a:off x="230188" y="1339850"/>
            <a:ext cx="8761412" cy="3460750"/>
          </a:xfrm>
        </p:spPr>
        <p:txBody>
          <a:bodyPr/>
          <a:lstStyle/>
          <a:p>
            <a:pPr>
              <a:buFont typeface="Wingdings" panose="05000000000000000000" pitchFamily="2" charset="2"/>
              <a:buChar char="Ø"/>
            </a:pPr>
            <a:r>
              <a:rPr lang="en-IN" dirty="0"/>
              <a:t>From 12.5 </a:t>
            </a:r>
            <a:r>
              <a:rPr lang="en-IN" dirty="0" smtClean="0"/>
              <a:t>CUC release, SSO will work for both LDAP integrated User and Local AD users( non imported users) to </a:t>
            </a:r>
            <a:r>
              <a:rPr lang="en-IN" dirty="0"/>
              <a:t>gain single sign-on access. </a:t>
            </a:r>
            <a:endParaRPr lang="en-IN" dirty="0" smtClean="0"/>
          </a:p>
          <a:p>
            <a:pPr>
              <a:buFont typeface="Wingdings" panose="05000000000000000000" pitchFamily="2" charset="2"/>
              <a:buChar char="Ø"/>
            </a:pPr>
            <a:r>
              <a:rPr lang="en-US" dirty="0" smtClean="0"/>
              <a:t>AD integrated users are users that are integrated to Active Directory through LDAP on CUC.</a:t>
            </a:r>
          </a:p>
          <a:p>
            <a:pPr>
              <a:buFont typeface="Wingdings" panose="05000000000000000000" pitchFamily="2" charset="2"/>
              <a:buChar char="Ø"/>
            </a:pPr>
            <a:r>
              <a:rPr lang="en-US" dirty="0" smtClean="0"/>
              <a:t>Local AD users are users </a:t>
            </a:r>
          </a:p>
          <a:p>
            <a:pPr lvl="1">
              <a:buFont typeface="Wingdings" panose="05000000000000000000" pitchFamily="2" charset="2"/>
              <a:buChar char="Ø"/>
            </a:pPr>
            <a:r>
              <a:rPr lang="en-IN" dirty="0" smtClean="0"/>
              <a:t>That are p</a:t>
            </a:r>
            <a:r>
              <a:rPr lang="en-IN" dirty="0" smtClean="0"/>
              <a:t>resent in AD but in fact created locally in Unity connection </a:t>
            </a:r>
          </a:p>
          <a:p>
            <a:pPr lvl="1">
              <a:buFont typeface="Wingdings" panose="05000000000000000000" pitchFamily="2" charset="2"/>
              <a:buChar char="Ø"/>
            </a:pPr>
            <a:r>
              <a:rPr lang="en-IN" dirty="0" smtClean="0"/>
              <a:t>They are not imported through LDAP </a:t>
            </a:r>
          </a:p>
        </p:txBody>
      </p:sp>
      <p:graphicFrame>
        <p:nvGraphicFramePr>
          <p:cNvPr id="4" name="Table 3"/>
          <p:cNvGraphicFramePr>
            <a:graphicFrameLocks noGrp="1"/>
          </p:cNvGraphicFramePr>
          <p:nvPr>
            <p:extLst>
              <p:ext uri="{D42A27DB-BD31-4B8C-83A1-F6EECF244321}">
                <p14:modId xmlns:p14="http://schemas.microsoft.com/office/powerpoint/2010/main" val="844871497"/>
              </p:ext>
            </p:extLst>
          </p:nvPr>
        </p:nvGraphicFramePr>
        <p:xfrm>
          <a:off x="457200" y="41910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Policy</a:t>
                      </a:r>
                      <a:endParaRPr lang="en-US" dirty="0"/>
                    </a:p>
                  </a:txBody>
                  <a:tcPr/>
                </a:tc>
                <a:tc>
                  <a:txBody>
                    <a:bodyPr/>
                    <a:lstStyle/>
                    <a:p>
                      <a:r>
                        <a:rPr lang="en-US" dirty="0" smtClean="0"/>
                        <a:t>Local AD User</a:t>
                      </a:r>
                      <a:endParaRPr lang="en-US" dirty="0"/>
                    </a:p>
                  </a:txBody>
                  <a:tcPr/>
                </a:tc>
                <a:tc>
                  <a:txBody>
                    <a:bodyPr/>
                    <a:lstStyle/>
                    <a:p>
                      <a:r>
                        <a:rPr lang="en-US" dirty="0" smtClean="0"/>
                        <a:t>AD Integrated User</a:t>
                      </a:r>
                      <a:endParaRPr lang="en-US" dirty="0"/>
                    </a:p>
                  </a:txBody>
                  <a:tcPr/>
                </a:tc>
              </a:tr>
              <a:tr h="370840">
                <a:tc>
                  <a:txBody>
                    <a:bodyPr/>
                    <a:lstStyle/>
                    <a:p>
                      <a:r>
                        <a:rPr lang="en-US" dirty="0" smtClean="0"/>
                        <a:t>Credential Expiry Policy</a:t>
                      </a:r>
                      <a:endParaRPr lang="en-US" dirty="0"/>
                    </a:p>
                  </a:txBody>
                  <a:tcPr/>
                </a:tc>
                <a:tc>
                  <a:txBody>
                    <a:bodyPr/>
                    <a:lstStyle/>
                    <a:p>
                      <a:r>
                        <a:rPr lang="en-US" dirty="0" smtClean="0"/>
                        <a:t>AD Policy</a:t>
                      </a:r>
                      <a:endParaRPr lang="en-US" dirty="0"/>
                    </a:p>
                  </a:txBody>
                  <a:tcPr/>
                </a:tc>
                <a:tc>
                  <a:txBody>
                    <a:bodyPr/>
                    <a:lstStyle/>
                    <a:p>
                      <a:r>
                        <a:rPr lang="en-US" dirty="0" smtClean="0"/>
                        <a:t>AD Policy</a:t>
                      </a:r>
                      <a:endParaRPr lang="en-US" dirty="0"/>
                    </a:p>
                  </a:txBody>
                  <a:tcPr/>
                </a:tc>
              </a:tr>
              <a:tr h="370840">
                <a:tc>
                  <a:txBody>
                    <a:bodyPr/>
                    <a:lstStyle/>
                    <a:p>
                      <a:r>
                        <a:rPr lang="en-US" dirty="0" smtClean="0"/>
                        <a:t>Locked Credential Policy</a:t>
                      </a:r>
                      <a:endParaRPr lang="en-US" dirty="0"/>
                    </a:p>
                  </a:txBody>
                  <a:tcPr/>
                </a:tc>
                <a:tc>
                  <a:txBody>
                    <a:bodyPr/>
                    <a:lstStyle/>
                    <a:p>
                      <a:r>
                        <a:rPr lang="en-US" dirty="0" smtClean="0"/>
                        <a:t>AD Policy</a:t>
                      </a:r>
                      <a:endParaRPr lang="en-US" dirty="0"/>
                    </a:p>
                  </a:txBody>
                  <a:tcPr/>
                </a:tc>
                <a:tc>
                  <a:txBody>
                    <a:bodyPr/>
                    <a:lstStyle/>
                    <a:p>
                      <a:r>
                        <a:rPr lang="en-US" dirty="0" smtClean="0"/>
                        <a:t>AD Policy</a:t>
                      </a:r>
                      <a:endParaRPr lang="en-US" dirty="0"/>
                    </a:p>
                  </a:txBody>
                  <a:tcPr/>
                </a:tc>
              </a:tr>
              <a:tr h="370840">
                <a:tc>
                  <a:txBody>
                    <a:bodyPr/>
                    <a:lstStyle/>
                    <a:p>
                      <a:r>
                        <a:rPr lang="en-US" dirty="0" smtClean="0"/>
                        <a:t>User Inactivity</a:t>
                      </a:r>
                      <a:endParaRPr lang="en-US" dirty="0"/>
                    </a:p>
                  </a:txBody>
                  <a:tcPr/>
                </a:tc>
                <a:tc>
                  <a:txBody>
                    <a:bodyPr/>
                    <a:lstStyle/>
                    <a:p>
                      <a:r>
                        <a:rPr lang="en-US" dirty="0" smtClean="0"/>
                        <a:t>CUC Policy</a:t>
                      </a:r>
                      <a:endParaRPr lang="en-US" dirty="0"/>
                    </a:p>
                  </a:txBody>
                  <a:tcPr/>
                </a:tc>
                <a:tc>
                  <a:txBody>
                    <a:bodyPr/>
                    <a:lstStyle/>
                    <a:p>
                      <a:r>
                        <a:rPr lang="en-US" dirty="0" smtClean="0"/>
                        <a:t>CUC Policy</a:t>
                      </a:r>
                      <a:endParaRPr lang="en-US" dirty="0"/>
                    </a:p>
                  </a:txBody>
                  <a:tcPr/>
                </a:tc>
              </a:tr>
            </a:tbl>
          </a:graphicData>
        </a:graphic>
      </p:graphicFrame>
      <p:sp>
        <p:nvSpPr>
          <p:cNvPr id="5" name="Rectangle 4"/>
          <p:cNvSpPr/>
          <p:nvPr/>
        </p:nvSpPr>
        <p:spPr>
          <a:xfrm>
            <a:off x="457200" y="6019800"/>
            <a:ext cx="8077200" cy="369332"/>
          </a:xfrm>
          <a:prstGeom prst="rect">
            <a:avLst/>
          </a:prstGeom>
        </p:spPr>
        <p:txBody>
          <a:bodyPr wrap="square">
            <a:spAutoFit/>
          </a:bodyPr>
          <a:lstStyle/>
          <a:p>
            <a:pPr marL="0" indent="0">
              <a:buNone/>
            </a:pPr>
            <a:r>
              <a:rPr lang="en-IN" dirty="0" smtClean="0"/>
              <a:t>Note: Non-SSO </a:t>
            </a:r>
            <a:r>
              <a:rPr lang="en-IN" dirty="0"/>
              <a:t>interfaces such as VVM, VMO, IMAP behaviour is unaffected.</a:t>
            </a:r>
          </a:p>
        </p:txBody>
      </p:sp>
    </p:spTree>
    <p:extLst>
      <p:ext uri="{BB962C8B-B14F-4D97-AF65-F5344CB8AC3E}">
        <p14:creationId xmlns:p14="http://schemas.microsoft.com/office/powerpoint/2010/main" val="2533567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 Scenarios</a:t>
            </a:r>
            <a:endParaRPr lang="en-IN" dirty="0"/>
          </a:p>
        </p:txBody>
      </p:sp>
      <p:sp>
        <p:nvSpPr>
          <p:cNvPr id="3" name="Content Placeholder 2"/>
          <p:cNvSpPr>
            <a:spLocks noGrp="1"/>
          </p:cNvSpPr>
          <p:nvPr>
            <p:ph idx="1"/>
          </p:nvPr>
        </p:nvSpPr>
        <p:spPr>
          <a:xfrm>
            <a:off x="230188" y="1339850"/>
            <a:ext cx="8550275" cy="3994150"/>
          </a:xfrm>
        </p:spPr>
        <p:txBody>
          <a:bodyPr/>
          <a:lstStyle/>
          <a:p>
            <a:pPr>
              <a:buFont typeface="Wingdings" panose="05000000000000000000" pitchFamily="2" charset="2"/>
              <a:buChar char="Ø"/>
            </a:pPr>
            <a:r>
              <a:rPr lang="en-US" dirty="0" smtClean="0"/>
              <a:t>Local AD user SSO sign-in</a:t>
            </a:r>
          </a:p>
          <a:p>
            <a:pPr>
              <a:buFont typeface="Wingdings" panose="05000000000000000000" pitchFamily="2" charset="2"/>
              <a:buChar char="Ø"/>
            </a:pPr>
            <a:r>
              <a:rPr lang="en-US" b="1" dirty="0" smtClean="0"/>
              <a:t>Recovery</a:t>
            </a:r>
            <a:r>
              <a:rPr lang="en-US" dirty="0" smtClean="0"/>
              <a:t> </a:t>
            </a:r>
            <a:r>
              <a:rPr lang="en-US" dirty="0"/>
              <a:t>login through </a:t>
            </a:r>
            <a:r>
              <a:rPr lang="en-US" b="1" dirty="0"/>
              <a:t>Expired</a:t>
            </a:r>
            <a:r>
              <a:rPr lang="en-US" dirty="0"/>
              <a:t> Account </a:t>
            </a:r>
            <a:endParaRPr lang="en-US" dirty="0" smtClean="0"/>
          </a:p>
          <a:p>
            <a:pPr lvl="1">
              <a:buFont typeface="Wingdings" panose="05000000000000000000" pitchFamily="2" charset="2"/>
              <a:buChar char="Ø"/>
            </a:pPr>
            <a:r>
              <a:rPr lang="en-US" dirty="0" smtClean="0"/>
              <a:t>for Local AD </a:t>
            </a:r>
            <a:r>
              <a:rPr lang="en-US" dirty="0"/>
              <a:t>User (present on AD)</a:t>
            </a:r>
          </a:p>
          <a:p>
            <a:pPr>
              <a:buFont typeface="Wingdings" panose="05000000000000000000" pitchFamily="2" charset="2"/>
              <a:buChar char="Ø"/>
            </a:pPr>
            <a:r>
              <a:rPr lang="en-US" b="1" dirty="0"/>
              <a:t>SSO</a:t>
            </a:r>
            <a:r>
              <a:rPr lang="en-US" dirty="0"/>
              <a:t> login through </a:t>
            </a:r>
            <a:r>
              <a:rPr lang="en-US" b="1" dirty="0"/>
              <a:t>Expired</a:t>
            </a:r>
            <a:r>
              <a:rPr lang="en-US" dirty="0"/>
              <a:t> Account </a:t>
            </a:r>
            <a:endParaRPr lang="en-US" dirty="0" smtClean="0"/>
          </a:p>
          <a:p>
            <a:pPr lvl="1">
              <a:buFont typeface="Wingdings" panose="05000000000000000000" pitchFamily="2" charset="2"/>
              <a:buChar char="Ø"/>
            </a:pPr>
            <a:r>
              <a:rPr lang="en-US" dirty="0" smtClean="0"/>
              <a:t>for </a:t>
            </a:r>
            <a:r>
              <a:rPr lang="en-US" dirty="0"/>
              <a:t>Local AD </a:t>
            </a:r>
            <a:r>
              <a:rPr lang="en-US" dirty="0" smtClean="0"/>
              <a:t>User (</a:t>
            </a:r>
            <a:r>
              <a:rPr lang="en-US" dirty="0"/>
              <a:t>present on AD)</a:t>
            </a:r>
          </a:p>
          <a:p>
            <a:pPr>
              <a:buFont typeface="Wingdings" panose="05000000000000000000" pitchFamily="2" charset="2"/>
              <a:buChar char="Ø"/>
            </a:pPr>
            <a:r>
              <a:rPr lang="en-US" b="1" dirty="0"/>
              <a:t>Recovery</a:t>
            </a:r>
            <a:r>
              <a:rPr lang="en-US" dirty="0"/>
              <a:t> login through </a:t>
            </a:r>
            <a:r>
              <a:rPr lang="en-US" b="1" dirty="0" smtClean="0"/>
              <a:t>Inactive</a:t>
            </a:r>
            <a:r>
              <a:rPr lang="en-US" dirty="0" smtClean="0"/>
              <a:t> </a:t>
            </a:r>
            <a:r>
              <a:rPr lang="en-US" dirty="0"/>
              <a:t>Account </a:t>
            </a:r>
            <a:endParaRPr lang="en-US" dirty="0" smtClean="0"/>
          </a:p>
          <a:p>
            <a:pPr lvl="1">
              <a:buFont typeface="Wingdings" panose="05000000000000000000" pitchFamily="2" charset="2"/>
              <a:buChar char="Ø"/>
            </a:pPr>
            <a:r>
              <a:rPr lang="en-US" dirty="0" smtClean="0"/>
              <a:t>for </a:t>
            </a:r>
            <a:r>
              <a:rPr lang="en-US" dirty="0"/>
              <a:t>Local AD User </a:t>
            </a:r>
            <a:r>
              <a:rPr lang="en-US" dirty="0" smtClean="0"/>
              <a:t> </a:t>
            </a:r>
            <a:r>
              <a:rPr lang="en-US" dirty="0"/>
              <a:t>(present on AD)</a:t>
            </a:r>
          </a:p>
          <a:p>
            <a:pPr>
              <a:buFont typeface="Wingdings" panose="05000000000000000000" pitchFamily="2" charset="2"/>
              <a:buChar char="Ø"/>
            </a:pPr>
            <a:r>
              <a:rPr lang="en-US" b="1" dirty="0"/>
              <a:t>SSO</a:t>
            </a:r>
            <a:r>
              <a:rPr lang="en-US" dirty="0"/>
              <a:t> login through </a:t>
            </a:r>
            <a:r>
              <a:rPr lang="en-US" b="1" dirty="0" smtClean="0"/>
              <a:t>Inactive</a:t>
            </a:r>
            <a:r>
              <a:rPr lang="en-US" dirty="0" smtClean="0"/>
              <a:t> Account </a:t>
            </a:r>
          </a:p>
          <a:p>
            <a:pPr lvl="1">
              <a:buFont typeface="Wingdings" panose="05000000000000000000" pitchFamily="2" charset="2"/>
              <a:buChar char="Ø"/>
            </a:pPr>
            <a:r>
              <a:rPr lang="en-US" dirty="0" smtClean="0"/>
              <a:t>For Local AD </a:t>
            </a:r>
            <a:r>
              <a:rPr lang="en-US" dirty="0"/>
              <a:t>User (present on AD)</a:t>
            </a:r>
          </a:p>
          <a:p>
            <a:pPr>
              <a:buFont typeface="Wingdings" panose="05000000000000000000" pitchFamily="2" charset="2"/>
              <a:buChar char="Ø"/>
            </a:pPr>
            <a:endParaRPr lang="en-IN" dirty="0"/>
          </a:p>
          <a:p>
            <a:endParaRPr lang="en-IN" dirty="0"/>
          </a:p>
        </p:txBody>
      </p:sp>
      <p:sp>
        <p:nvSpPr>
          <p:cNvPr id="4" name="TextBox 3"/>
          <p:cNvSpPr txBox="1"/>
          <p:nvPr/>
        </p:nvSpPr>
        <p:spPr>
          <a:xfrm>
            <a:off x="304800" y="6019800"/>
            <a:ext cx="248786" cy="369332"/>
          </a:xfrm>
          <a:prstGeom prst="rect">
            <a:avLst/>
          </a:prstGeom>
          <a:noFill/>
        </p:spPr>
        <p:txBody>
          <a:bodyPr wrap="none" rtlCol="0">
            <a:spAutoFit/>
          </a:bodyPr>
          <a:lstStyle/>
          <a:p>
            <a:r>
              <a:rPr lang="en-US" dirty="0" smtClean="0"/>
              <a:t> </a:t>
            </a:r>
            <a:endParaRPr lang="en-IN" dirty="0"/>
          </a:p>
        </p:txBody>
      </p:sp>
    </p:spTree>
    <p:extLst>
      <p:ext uri="{BB962C8B-B14F-4D97-AF65-F5344CB8AC3E}">
        <p14:creationId xmlns:p14="http://schemas.microsoft.com/office/powerpoint/2010/main" val="268518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484633"/>
            <a:ext cx="8677656" cy="3630168"/>
          </a:xfrm>
        </p:spPr>
        <p:txBody>
          <a:bodyPr/>
          <a:lstStyle/>
          <a:p>
            <a:pPr marL="0" indent="0" algn="ctr">
              <a:buNone/>
            </a:pPr>
            <a:r>
              <a:rPr lang="en-US" dirty="0" smtClean="0"/>
              <a:t>Thank You</a:t>
            </a:r>
            <a:endParaRPr lang="en-US" dirty="0"/>
          </a:p>
        </p:txBody>
      </p:sp>
    </p:spTree>
    <p:extLst>
      <p:ext uri="{BB962C8B-B14F-4D97-AF65-F5344CB8AC3E}">
        <p14:creationId xmlns:p14="http://schemas.microsoft.com/office/powerpoint/2010/main" val="2438365557"/>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Arial 4x3 template_dark">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69703</TotalTime>
  <Words>362</Words>
  <Application>Microsoft Office PowerPoint</Application>
  <PresentationFormat>On-screen Show (4:3)</PresentationFormat>
  <Paragraphs>54</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Cisco Arial 4x3 template_dark</vt:lpstr>
      <vt:lpstr>PowerPoint Presentation</vt:lpstr>
      <vt:lpstr>PowerPoint Presentation</vt:lpstr>
      <vt:lpstr>  Agenda</vt:lpstr>
      <vt:lpstr>Introduction</vt:lpstr>
      <vt:lpstr>What’s New</vt:lpstr>
      <vt:lpstr>Demo Scenarios</vt:lpstr>
      <vt:lpstr>Thank You</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SRSV</dc:title>
  <dc:creator>ashisaxe</dc:creator>
  <cp:lastModifiedBy>dparween</cp:lastModifiedBy>
  <cp:revision>1848</cp:revision>
  <dcterms:created xsi:type="dcterms:W3CDTF">2012-08-27T10:18:31Z</dcterms:created>
  <dcterms:modified xsi:type="dcterms:W3CDTF">2018-03-13T13:30:18Z</dcterms:modified>
</cp:coreProperties>
</file>